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6" r:id="rId1"/>
  </p:sldMasterIdLst>
  <p:notesMasterIdLst>
    <p:notesMasterId r:id="rId42"/>
  </p:notesMasterIdLst>
  <p:sldIdLst>
    <p:sldId id="274" r:id="rId2"/>
    <p:sldId id="332" r:id="rId3"/>
    <p:sldId id="282" r:id="rId4"/>
    <p:sldId id="287" r:id="rId5"/>
    <p:sldId id="326" r:id="rId6"/>
    <p:sldId id="319" r:id="rId7"/>
    <p:sldId id="292" r:id="rId8"/>
    <p:sldId id="324" r:id="rId9"/>
    <p:sldId id="318" r:id="rId10"/>
    <p:sldId id="270" r:id="rId11"/>
    <p:sldId id="267" r:id="rId12"/>
    <p:sldId id="269" r:id="rId13"/>
    <p:sldId id="268" r:id="rId14"/>
    <p:sldId id="271" r:id="rId15"/>
    <p:sldId id="273" r:id="rId16"/>
    <p:sldId id="277" r:id="rId17"/>
    <p:sldId id="280" r:id="rId18"/>
    <p:sldId id="323" r:id="rId19"/>
    <p:sldId id="279" r:id="rId20"/>
    <p:sldId id="281" r:id="rId21"/>
    <p:sldId id="295" r:id="rId22"/>
    <p:sldId id="297" r:id="rId23"/>
    <p:sldId id="275" r:id="rId24"/>
    <p:sldId id="305" r:id="rId25"/>
    <p:sldId id="299" r:id="rId26"/>
    <p:sldId id="301" r:id="rId27"/>
    <p:sldId id="300" r:id="rId28"/>
    <p:sldId id="317" r:id="rId29"/>
    <p:sldId id="321" r:id="rId30"/>
    <p:sldId id="322" r:id="rId31"/>
    <p:sldId id="320" r:id="rId32"/>
    <p:sldId id="306" r:id="rId33"/>
    <p:sldId id="331" r:id="rId34"/>
    <p:sldId id="314" r:id="rId35"/>
    <p:sldId id="328" r:id="rId36"/>
    <p:sldId id="315" r:id="rId37"/>
    <p:sldId id="335" r:id="rId38"/>
    <p:sldId id="336" r:id="rId39"/>
    <p:sldId id="334" r:id="rId40"/>
    <p:sldId id="32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13" autoAdjust="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DD7B-FF76-4296-8128-349EBC20068A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F37B-13EC-49E6-B026-21F93A40C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5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F37B-13EC-49E6-B026-21F93A40C2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birint.ru/pubhouse/904/" TargetMode="Externa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ropostuplenie.r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uzopedia.ru/" TargetMode="External"/><Relationship Id="rId5" Type="http://schemas.openxmlformats.org/officeDocument/2006/relationships/hyperlink" Target="https://studika.ru/" TargetMode="External"/><Relationship Id="rId4" Type="http://schemas.openxmlformats.org/officeDocument/2006/relationships/hyperlink" Target="https://smartia.m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komobr46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 «Гармония»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4216" y="465313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pPr algn="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педагог-психолог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ЦППМСП «Гармония» Базарова С.В. </a:t>
            </a:r>
          </a:p>
          <a:p>
            <a:pPr algn="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Курск – </a:t>
            </a:r>
            <a:r>
              <a:rPr lang="ru-RU" b="1" dirty="0" smtClean="0">
                <a:solidFill>
                  <a:srgbClr val="C00000"/>
                </a:solidFill>
              </a:rPr>
              <a:t>2021 </a:t>
            </a:r>
            <a:r>
              <a:rPr lang="ru-RU" b="1" dirty="0">
                <a:solidFill>
                  <a:srgbClr val="C00000"/>
                </a:solidFill>
              </a:rPr>
              <a:t>год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068" y="264318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134039"/>
            <a:ext cx="2357454" cy="17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3" y="2928934"/>
            <a:ext cx="7143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старшеклассников и их родителей в период сдачи ОГЭ и ЕГЭ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25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ость\Pictures\егэ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2" b="6150"/>
          <a:stretch/>
        </p:blipFill>
        <p:spPr bwMode="auto">
          <a:xfrm>
            <a:off x="2071670" y="3071811"/>
            <a:ext cx="5618903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выпускников, сдающих ЕГЭ </a:t>
            </a:r>
          </a:p>
          <a:p>
            <a:pPr indent="354013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внутренней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нужно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перестать бояться. Каждый ученик переживает, а что же будет, если он не сдаст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ЕГЭ? Чувство страха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не помогает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экзаменам и во время их сдачи, 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мешает.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перестать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и направить все силы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к предстоящим экзаменам. </a:t>
            </a:r>
          </a:p>
          <a:p>
            <a:pPr indent="354013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Сменить повышенную тревожность на здоровый реализм «Я долго готовился к экзаменам, у меня все получиться!»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42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0" y="-14838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4041775" cy="23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32657"/>
            <a:ext cx="70567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</a:t>
            </a: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сдачи экзамена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знания.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заботу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«Давай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какую-то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тему? Я могу тебя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поспрашивать», 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уверен, что правильно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время? Давай вместе подумаем, как оптимизировать график подготовки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создать дома определенную обстановку, в которой старшеклассник сможет полноценно подготовиться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экзаменам.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материала усваиваемая информация быстро забывается.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 к ЕГЭ нужно заниматься каждый день в течение 3 - 4 часов с перерывами.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69432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4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не давите на выпускника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242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окружающих — один из самых стрессовых факторов, сопутствующих ЕГЭ.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экзамен сдаёт Ваш ребёнок: оградите его от своих переживаний.</a:t>
            </a:r>
          </a:p>
          <a:p>
            <a:pPr indent="352425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баллами за ЕГЭ измеряют все шансы на успех в будущем. Выпускник чувствует себя так, будто у него нет права расслабиться.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242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склонны пугать детей: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сдашь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работать дворником!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подведи нас и своих учителей на экзамене!» и т.д., что создаёт излишнее психологическое напряжение. </a:t>
            </a:r>
          </a:p>
          <a:p>
            <a:pPr indent="352425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нужно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обстановку уважения и дружелюбия, помогайте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него в этом есть необходимость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242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сына или дочь не бояться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провала.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крайнем случае ЕГЭ можно пересдать, а вот здоровье и потраченные нервы уже не вернуть. </a:t>
            </a:r>
          </a:p>
        </p:txBody>
      </p:sp>
      <p:pic>
        <p:nvPicPr>
          <p:cNvPr id="7170" name="Picture 2" descr="C:\Users\Гость\Pictures\Плакат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357694"/>
            <a:ext cx="3744415" cy="223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312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8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214291"/>
            <a:ext cx="702999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важно научиться управлять собственными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беспрерывно нервничаете по поводу ЕГЭ и того, как сын или дочь себя проявят, тревога неизбежно передастся и ребёнку. Это понизит его адаптивные возможности и сопротивляемость экзаменационному стрессу.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Выберите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стиль общения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ребёнком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подготовки к экзаменам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оптимистический, задорный и с юмором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Музыка, играющая у вас в наушниках, признанное средство снять стресс.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Перед экзаменом и во время его проведения (когда Вы ожидаете своих детей) советуют слушать классическую музыку.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34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52" y="214290"/>
            <a:ext cx="71025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положительный психологический климат в семье, чтобы выпускник чувствовал родительскую любовь и  привязанность.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Самое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требуется выпускнику от папы с мамой,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поддержка. Под поддержкой следует понимать веру в ребёнка и его способности.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самом деле это один из наиболее важных факторов, которые способствуют успеху ребёнка при сдаче ЕГЭ.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9487" t="22000" r="6485" b="14000"/>
          <a:stretch>
            <a:fillRect/>
          </a:stretch>
        </p:blipFill>
        <p:spPr bwMode="auto">
          <a:xfrm>
            <a:off x="2374738" y="4000504"/>
            <a:ext cx="4769030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512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214290"/>
            <a:ext cx="7143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«пробный экзамен»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психологии есть понятие «тестовая искушённость». 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Любой, кто неоднократно проходит процедуру тестирования, имеет преимущества по сравнению с теми, кто делает это в первый раз. 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Важно, чтобы школьник проверял свои знания с помощью  демонстрационных версий контрольно-измерительных материалов.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Домашний тренажёр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Выделите свободное время, подготовьте бланки, уберите все отвлекающие предметы (в том числе телефон) и зафиксируйте время отпущённое на экзамен. Родитель может выступить в роли наблюдателя - ребёнок не должен никуда подсматривать.  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Такого вида тренажёр поможет ребёнку трезво оценить, насколько он готов и какие пробелы нужно подтянуть.</a:t>
            </a:r>
          </a:p>
          <a:p>
            <a:pPr indent="354013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Потренируйте ребёнка в чётком написании печатных букв при оформлении документов на экзамене в соответствии с правилами заполнения бланков.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Гость\Pictures\Блан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000636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363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285728"/>
            <a:ext cx="7429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Тренируйте внимание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Напомните своим детям, что стоит вдумчиво вчитываться в вопрос и понимать его суть. Залогом правильного ответа на конкретную задачу становится вдумчивое чтение вопроса. Этот навык, нужно тренировать, чтобы минимизировать риск допустить ошибку и потерять баллы на элементарных вопросах.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Гость\Pictures\егэ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143116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4414" y="378619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перегрузок ребёнка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Через каждые 40 - 50 мин. занятий по предметам обязательно предлагайте ребёнку сделать перерыв на 10 - 15 мин.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Выпускнику требуется помощь в распределении материала.          Составление плана помогает справиться с тревогой.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05673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285729"/>
            <a:ext cx="7749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реальные цели </a:t>
            </a:r>
          </a:p>
          <a:p>
            <a:pPr indent="354013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сдаче ЕГЭ</a:t>
            </a:r>
          </a:p>
          <a:p>
            <a:pPr indent="3540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Расспросите ребёнка, на какие баллы он рассчитывает. Тем самым Вы узнаете, соответствует его уровень притязаний тем реальным знаниям по предметам, т.е. уровню его самооценки.</a:t>
            </a:r>
          </a:p>
          <a:p>
            <a:pPr indent="3540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ребёнком о вариантах поступления в высшие учебные заведения или учреждения среднего профессионального образования в зависимости от результатов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и ЕГЭ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ость\Pictures\Вуз\Поступай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214818"/>
            <a:ext cx="382427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0312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85723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блока психологической готовности к ЕГЭ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7" y="1500174"/>
            <a:ext cx="6643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Психологический настрой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успеха начинает работать тогда, когда начнешь работать 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к ЕГЭ.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Накануне ЕГЭ.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ЕГЭ.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E:\Картинки ЕГЭ\егэ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4500594" cy="251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40" y="-569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538" y="285728"/>
            <a:ext cx="735811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экзамена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экзаменом вообще не рекомендуется заниматься, так как мозгу необходимо отдохнуть и настроиться на предстоящую нагрузку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ребёнок может просмотреть ответы на трудные вопросы или темы. Ребёнку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успокоиться и перестать переживать, а в ночь перед ЕГЭ – обязательно выспаться. </a:t>
            </a: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важно убрать любое психологическое давление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перестать показывать собственную тревогу и переживания. Лучше всего в этот период подбадривать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объясняя, что у него обязательно все получится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> 	</a:t>
            </a:r>
          </a:p>
          <a:p>
            <a:pPr indent="354013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1\Downloads\смай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72008"/>
            <a:ext cx="2171700" cy="210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000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7826404" cy="61134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Слово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«экзамен»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переводится с латинского как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«испытание».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Единый государственный экзамен  – это проверка знаний в условиях стресса, неизвестных заданий и непредсказуемого результата.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Главная причина экзаменационного стресса – ситуация неопределённости. </a:t>
            </a:r>
          </a:p>
        </p:txBody>
      </p:sp>
      <p:pic>
        <p:nvPicPr>
          <p:cNvPr id="5" name="Picture 2" descr="C:\Users\1\Downloads\ОГ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429000"/>
            <a:ext cx="37177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1429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посоветуйте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Пробежать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глазами все задания КИМ, чтобы определиться со сложными и легкими заданиями, а также настроиться на рабочий процесс.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Дочитывать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до конца, чтобы понять суть задания и его правильный смысл.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Пропустить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и отвечать на следующий, если есть сомнения в ответе. К пропущенному заданию можно будет вернуться позже.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Родители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выпускника верить в свои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силы: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«Ты сможешь,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сделаешь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ты знаешь учебный материал».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Посоветуйте ребёнку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опираться на свои сильные стороны, быть уверенным и спокойным на ЕГЭ. </a:t>
            </a:r>
          </a:p>
        </p:txBody>
      </p:sp>
      <p:pic>
        <p:nvPicPr>
          <p:cNvPr id="4" name="Picture 2" descr="C:\Users\Гость\Pictures\егэ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4" t="2501" r="1078" b="2501"/>
          <a:stretch/>
        </p:blipFill>
        <p:spPr bwMode="auto">
          <a:xfrm>
            <a:off x="5143504" y="4572008"/>
            <a:ext cx="2857520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604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4564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930275"/>
            <a:ext cx="4625975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 l="3125" t="13449" r="3125" b="13634"/>
          <a:stretch>
            <a:fillRect/>
          </a:stretch>
        </p:blipFill>
        <p:spPr bwMode="auto">
          <a:xfrm>
            <a:off x="285720" y="92867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1247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4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4959350" cy="59293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57166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временем в период подготовки к экзаменам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Гость\Pictures\Тайменеджмент\Время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82" y="1857364"/>
            <a:ext cx="4398034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714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Гость\Pictures\Тайменеджмент\эйзенхау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61" y="1556792"/>
            <a:ext cx="568863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Эйзенхауэра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пример распределения дел</a:t>
            </a:r>
          </a:p>
        </p:txBody>
      </p:sp>
    </p:spTree>
    <p:extLst>
      <p:ext uri="{BB962C8B-B14F-4D97-AF65-F5344CB8AC3E}">
        <p14:creationId xmlns="" xmlns:p14="http://schemas.microsoft.com/office/powerpoint/2010/main" val="167364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80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958935" cy="62151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 составлять списки дел с указанием даты и времени выполнения на каждый день  в период подготовки экзаменов.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Реально оцените время, которое  потребуется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старшекласснику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выполнения намеченных задач.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Планируйте не больше 60% доступного времени.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Оставшиеся 40% времени лучше оставлять для решения экстренных проблем и про запас.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ownloads\Руч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736"/>
            <a:ext cx="3000396" cy="4214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214415" y="530225"/>
            <a:ext cx="7143799" cy="4756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Избавьтесь от пожирателей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</a:p>
          <a:p>
            <a:pPr algn="just"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Посоветуйте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записать всё, что он делал в течение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сколько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потрачено впустую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cdn2.mygazeta.com/i/cache/30969_NewsPGMP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14324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1532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530352"/>
            <a:ext cx="7358114" cy="46131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Решайте все проблемы вовремя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правило: делать самые неприятные для себя дела в начале дня, а потом приступать к более приятным.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Такой подход называется «проглотить лягушку».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Съесть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«лягушку» — значит выполнить одно из таких дел.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ownloads\время3.jpg"/>
          <p:cNvPicPr>
            <a:picLocks noChangeAspect="1" noChangeArrowheads="1"/>
          </p:cNvPicPr>
          <p:nvPr/>
        </p:nvPicPr>
        <p:blipFill>
          <a:blip r:embed="rId4" cstate="print"/>
          <a:srcRect l="54369" t="37038" b="-16666"/>
          <a:stretch>
            <a:fillRect/>
          </a:stretch>
        </p:blipFill>
        <p:spPr bwMode="auto">
          <a:xfrm>
            <a:off x="3214678" y="4071918"/>
            <a:ext cx="30003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4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71472" y="285750"/>
            <a:ext cx="7715304" cy="59293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Съедайте «слона» по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частям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Образ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«слона»: глобальные дела, проекты.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«Слона» необходимо поделить на части, чтобы подготовка к сдаче каждого предмета ЕГЭ проходила постепенно.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Если дело совсем глобальное и непосильное, разбейте его до мельчайших легко выполнимых задач.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Планируйте на каждый день не меньше пяти таких мельчайших дел, и «слон» сдастся!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ownloads\время3.jpg"/>
          <p:cNvPicPr>
            <a:picLocks noChangeAspect="1" noChangeArrowheads="1"/>
          </p:cNvPicPr>
          <p:nvPr/>
        </p:nvPicPr>
        <p:blipFill>
          <a:blip r:embed="rId4" cstate="print"/>
          <a:srcRect l="-6250" t="52474" r="58696" b="4456"/>
          <a:stretch>
            <a:fillRect/>
          </a:stretch>
        </p:blipFill>
        <p:spPr bwMode="auto">
          <a:xfrm>
            <a:off x="2643174" y="4643446"/>
            <a:ext cx="285752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2928934"/>
            <a:ext cx="7715304" cy="371477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обобщением опыта практической работы с учениками одиннадцатых классов. Автор анализирует психологическую сущность ЕГЭ, трудности, которые могут возникнуть у выпускников. </a:t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книге описаны особенности психологической поддержки учащихся в ходе подготовки к экзамену, представлена программа работы с учащимися, педагогами и родителями.          </a:t>
            </a:r>
            <a:b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Приведены сценарии занятий для подготовки выпускников, семинаров для педагогов и родительских собраний.</a:t>
            </a: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endParaRPr lang="ru-RU" sz="2200" b="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М.Ю. Чибисова - Психологическая подготовка к ЕГЭ. Работа с учащимися, педагогами, родителями обложка книги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53"/>
            <a:ext cx="20002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472" y="214290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М.Ю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Чибисова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Психологическая подготовка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ЕГЭ.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учащимися,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педагогами,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Издательство: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Генезис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2009 г.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8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0" y="-783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8714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ВАЖНО ЗНАТЬ!</a:t>
            </a:r>
          </a:p>
        </p:txBody>
      </p:sp>
      <p:pic>
        <p:nvPicPr>
          <p:cNvPr id="79874" name="Picture 2" descr="E:\Картинки ЕГЭ\пра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643182"/>
            <a:ext cx="6786610" cy="376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52" y="1333478"/>
            <a:ext cx="680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Напомните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их права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обязанности во время экзаменов.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Узнайте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подачи апелляции.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60438" y="1428736"/>
            <a:ext cx="761209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Экзаменационный стресс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реакции на экзаменационный стресс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Активизация, мобилизация, концентрация всех усилий. Сохраняется способность спокойно и адекватно оценивать вопросы и задания, соотносить их со своими знаниями, а также объективно оценивать возникающие трудности.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Растерянность, страх неудачи, паника («ничего не знаю», «всё забыл», «не сдам»).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Теряется способность адекватно реагировать. Хорошо сдать экзамен сложно даже тем, кто знает материал. 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1" name="Picture 1" descr="C:\Users\1\Downloads\Стресс 6.jpg"/>
          <p:cNvPicPr>
            <a:picLocks noChangeAspect="1" noChangeArrowheads="1"/>
          </p:cNvPicPr>
          <p:nvPr/>
        </p:nvPicPr>
        <p:blipFill>
          <a:blip r:embed="rId4"/>
          <a:srcRect l="-11583" t="-7732" r="-7144" b="60826"/>
          <a:stretch>
            <a:fillRect/>
          </a:stretch>
        </p:blipFill>
        <p:spPr bwMode="auto">
          <a:xfrm>
            <a:off x="2928926" y="285728"/>
            <a:ext cx="350046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E:\Картинки ЕГЭ\апелля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571480"/>
            <a:ext cx="685804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85786" y="285727"/>
            <a:ext cx="807249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БЕСПЛАТНЫЕ ЦИФРОВЫЕ ПРОБНИКИ ЕГЭ-2021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Онлайн-школа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Фоксфорд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реализует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«Бесплатный доступ к пробникам ЕГЭ-2021»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 по 30 апреля обучающиеся смогут получить доступ к пробникам по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предметам: математике, физике, русскому языку, информатике, обществознанию, английскому, химии, биологии, истории и литературе.         Опытные преподаватели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Фоксфорда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 большим стажем подготовки к ЕГЭ оценят вторую часть и дадут обратную связь.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Для начала обучения необходимо зайти на страницу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https://foxford.ru/I/cigd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выбрать нужный пробник. Школьник может написать любое количество пробников по любым предметам. Число попыток не ограничено.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Особенность проекта и пробников ЕГЭ-2021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онлайн-школы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Фоксфорд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цифровой симулятор ЕГЭ (тестовые задания с автопроверкой);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тестовом экзамене две части: с краткими и развёрнутыми ответами;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задания составлены по последним методическим рекомендациям ФИПИ;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баллы за первую часть можно узнать сразу после автоматической проверки.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«Бесплатные пробники ЕГЭ»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ежегодная федеральная инициатива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онлайн-школы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Фоксфорд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как резидента Технопарка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Сколково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для поддержки школьников, поступающих в вузы Российской Федерации.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амятка выпускнику.jpg"/>
          <p:cNvPicPr>
            <a:picLocks noChangeAspect="1" noChangeArrowheads="1"/>
          </p:cNvPicPr>
          <p:nvPr/>
        </p:nvPicPr>
        <p:blipFill>
          <a:blip r:embed="rId4" cstate="print"/>
          <a:srcRect l="21875" t="3125" r="21875" b="6250"/>
          <a:stretch>
            <a:fillRect/>
          </a:stretch>
        </p:blipFill>
        <p:spPr bwMode="auto">
          <a:xfrm>
            <a:off x="2357422" y="500042"/>
            <a:ext cx="421484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3571877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Источник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гармониякурск.рф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4981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8" y="0"/>
            <a:ext cx="9377928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0"/>
            <a:ext cx="8643966" cy="70009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Дорогой выпускник!</a:t>
            </a:r>
            <a:endParaRPr lang="ru-RU" sz="1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тебя позади сдача ЕГЭ, а впереди – выбор профессии.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Знаешь ли ты, как выбрать профессию осмысленно?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Вот 10 простых, но действенных советов для тех, кто стоит на пути выбора будущей профессии.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При выборе профессии, учитывай свои интересы, склонности, способности, темперамент и характер, а самое главное показатели физического и психического здоровья. Желательно проконсультироваться с психологом или пройти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тестирование, используя сайты по профориентации.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Узнай, какие профессии будут востребованы в будущем.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Ссылка: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http://atlas100.ru Атлас новых профессий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Запомни: выбираешь профессию ты, а не твои родители или близкие родственники.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Совместно с родителями рассмотри все варианты поступления в вузы.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Узнай у родителей, смогут ли они оплачивать твое обучение, если ты по баллам ЕГЭ не пройдешь на бюджетное отделение. Если в семье нет такой возможности, рассмотри варианты поступления в средние профессиональные учреждения или заочное отделение желаемого вуза.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Используй прием визуализации. Представь себя в той профессии, которую ты собираешься выбрать. Что тебя устраивает? Что не нравиться? Хотел(а) ли поменять профессию?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 При выборе вуза, учитывай, насколько ты самостоятелен, чтобы жить в другом городе в условиях студенческого общежития.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 Будь реален в своих амбициях. Соотнеси свою самооценку с уровнем притязаний, например,  твое желание быть банкиром не соотноситься с результатами ЕГЭ. Может оказаться, что экзамен по профильной математике ты не сдавал.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Узнай, как трудоустраиваются выпускники того высшего учебного заведения или среднего специального учебного заведения, куда ты собираешься поступать.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Не стоит сразу забывать все темы школьной программы. На первом курсе ВУЗов 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будет много учебных дисциплин, для которых важен твой базовый или профильный уровень овладения этими знаниями.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 Но и самое главное: с 18 лет ты можешь самостоятельно в полном объеме осуществлять свои права и обязанности, которые предусмотрены Законами РФ, то есть ты вступает во взрослую жизнь и полностью отвечаешь за собственные поступки. </a:t>
            </a:r>
          </a:p>
          <a:p>
            <a:pPr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64981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4564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930275"/>
            <a:ext cx="4625975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22" name="Picture 2" descr="C:\Users\1\Pictures\профе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04"/>
            <a:ext cx="650085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247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8" y="0"/>
            <a:ext cx="9377928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57224" y="500042"/>
            <a:ext cx="792961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http://onlinetestpad.com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Ваша будущая профессия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http://smartia.me -  Бесплатные тесты на профориентацию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http://profguide.io - Тесты на профориентацию: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бесплатно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prof.eduprof.ru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Банк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интерактивныхпрофессиограмм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navigatum.ru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Профориентация и самоопределение 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http://postupi.online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https://smartia.me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Смартия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http://proektoria.online - Всероссийский форум профессиональной навигации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Проектория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abiturientu.ru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Сайт для абитуриентов. Все колледжи и техникумы России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https://studika.ru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Справочник абитуриента: высшие и средние учебные заведения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https://vuzopedia.ru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Каталог вузов, специальностей, профилей. Подбор профессии, калькулятор ЕГЭ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https://propostuplenie.ru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форум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Навигатор поступления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Consultant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компьютерная справочная правовая система в России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КонсультантПлюс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81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78581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жидаемый результат психологической готовности участников ЕГЭ можно свести к следующим положениям: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тревожности.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концентрации внимания.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четкости и структурированности мышления.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сопротивляемости стрессу.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эмоционально-волевой сферы.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навыков самоконтроля с опорой на внутренние резервы.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навыков конструктивного взаимодействия.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Как следствие, устранение психологических факторов, негативно влияющих на результаты экзамена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1\Downloads\егэ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4071966" cy="210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информационный портал единого государственного экзамена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вопросам организации ЕГЭ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Курской области Вы можете обратиться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 образования и науки Курской области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.komobr46.ru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адрес комитета: 305000, г. Курск, ул. Кирова, 7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тел.: (4712) 70-05-93, факс.: (4712) 70-05-94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e-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komobr@rkursk.ru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ость\Pictures\егэ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4" y="116632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78581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    Запись на консультацию к педагогам-психологам по адресам: ул. Институтская, 48 и ул. Народная, 16</a:t>
            </a:r>
          </a:p>
          <a:p>
            <a:r>
              <a:rPr lang="ru-RU" sz="2400" dirty="0" smtClean="0">
                <a:latin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</a:rPr>
              <a:t>тел.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223– 515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ул. Радищева, 16. Запись по тел</a:t>
            </a:r>
            <a:r>
              <a:rPr lang="ru-RU" sz="2400" b="1" dirty="0" smtClean="0">
                <a:solidFill>
                  <a:srgbClr val="DD622B"/>
                </a:solidFill>
                <a:latin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44 – 65 - 15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43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Обращение выпускников и их родителей 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МКУ ЦППМСП «Гармония»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Сайт: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гармониякурск.рф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714752"/>
            <a:ext cx="70723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СЛУЖБА ЭКСТРЕННОЙ ПСИХОЛОГИЧЕСКОЙ ПОМОЩИ  «ТЕЛЕФОН ДОВЕРИЯ» 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223 - 777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Гость\Pictures\ТД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2000264" cy="17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85728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Тестовое задание по теме «Личность и общество».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Все термины, приведенные ниже, за исключением одного, связаны с понятием «становление личности».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Укажите термин, не связанный с этим понятием. 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Варианты ответов: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1) адаптация;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2) индивидуализация;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3) социализация;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4) интеграция;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5) девальвация.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290"/>
            <a:ext cx="76438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Оцените полезность полученной информации в баллах от 1 до 5.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nformation-sign-206952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289" y="357166"/>
            <a:ext cx="678661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ЕГЭ будет организовано с учётом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риска распространения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(Covid-19)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пункты проведения ЕГЭ все организаторы и участники будут проходить термометрию, аудитории будут предварительно дезинфицироваться. Рассадка участников будет организована с учётом соблюдением дистанции не менее 1,5 м.    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Picture 2" descr="C:\Users\Гость\Pictures\егэ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6" t="10947" r="3242" b="11714"/>
          <a:stretch/>
        </p:blipFill>
        <p:spPr bwMode="auto">
          <a:xfrm>
            <a:off x="2555777" y="116632"/>
            <a:ext cx="3888432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7" y="1571612"/>
            <a:ext cx="5429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выпускникам!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Терпения родителям! </a:t>
            </a:r>
          </a:p>
          <a:p>
            <a:pPr algn="ctr">
              <a:defRPr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1\Pictures\цитата2jpg.jpg"/>
          <p:cNvPicPr>
            <a:picLocks noChangeAspect="1" noChangeArrowheads="1"/>
          </p:cNvPicPr>
          <p:nvPr/>
        </p:nvPicPr>
        <p:blipFill>
          <a:blip r:embed="rId4" cstate="print"/>
          <a:srcRect l="6449" t="5479" r="7566" b="20244"/>
          <a:stretch>
            <a:fillRect/>
          </a:stretch>
        </p:blipFill>
        <p:spPr bwMode="auto">
          <a:xfrm>
            <a:off x="2357422" y="428604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629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857224" y="285728"/>
            <a:ext cx="7786742" cy="62865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9-й класс об основном общем образовании будут выданы на основании результатов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по двум обязательным предметам 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русскому языку и математике.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году выпускники 9-х классов не будут сдавать на ОГЭ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учебные предметы по выбору.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девятиклассников также будут проведены контрольные работы по одному учебному предмету по их выбору. Результаты этих контрольных не будут влиять на получение аттестата и допуск к итоговой аттестации.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1429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СДАЧИ ОГЭ -2021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85786" y="571480"/>
            <a:ext cx="7500990" cy="600079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получения аттестата о среднем общем образовании выпускникам 11-х классов:  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планирующим поступать в вузы,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 сдать экзамены по двум обязательным учебным предметам (русскому языку и математике) в форме государственного выпускного экзамена;  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планирующим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поступать в вузы,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сдать экзамен по одному обязательному учебному предмету (русскому языку) в форме ЕГЭ. 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ЕГЭ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математике базового уровня в 2021 году не проводится.  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ЕГЭ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математике профильного уровня и остальные предметы по выбору выпускники выбирают по необходимости для предоставления результатов ЕГЭ при приеме на обучение по образовательным программам высшего образования.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Источник: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29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 СДАЧИ ЕГЭ -2021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142976" y="530225"/>
            <a:ext cx="7358114" cy="61134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Диагностическое направление.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методик для диагностики психологической готовности обучающихся к ГИА. Проведение диагностики. Анализ полученных результатов. Создание банка методик,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приёмов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по адаптации к ГИА.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развивающая работа со школьниками.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групп учащихся с низким уровнем психологической готовности к ОГЭ и ЕГЭ, планирование занятий с ними. </a:t>
            </a:r>
          </a:p>
          <a:p>
            <a:pPr marL="342900" indent="-3429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цикла занятий в форме психологических тренингов для учащихся 9-11-х классов по развитию у них внимания, памяти, самоорганизации и самоконтроля, снятия тревожности. Проведение коррекционно-развивающих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старшеклассников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Психологическое просвещение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субъектов образовательного процесса в плане трудностей ГИА и ЕГЭ и необходимости проведения информационной поддержки старшеклассников и их родителей в период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подготовки и сдачи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выпускных экзаменов.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Гость\Pictures\Психология\81411_26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1714512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48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071538" y="2647805"/>
            <a:ext cx="71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534645"/>
            <a:ext cx="7499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Программа по психологической подготовке старшеклассников к ЕГЭ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Целью данных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 программ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ngLiU_HKSCS" panose="02020500000000000000" pitchFamily="18" charset="-120"/>
                <a:cs typeface="Times New Roman" panose="02020603050405020304" pitchFamily="18" charset="0"/>
              </a:rPr>
              <a:t> является развитие уверенности в себе, навыков самоконтроля, коммуникативной компетентности, повышение сопротивляемости стрессу, а также отработка навыков поведения на экзамене.</a:t>
            </a:r>
          </a:p>
        </p:txBody>
      </p:sp>
      <p:pic>
        <p:nvPicPr>
          <p:cNvPr id="1027" name="Picture 3" descr="C:\Users\Гость\Pictures\егэ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84" b="9277"/>
          <a:stretch/>
        </p:blipFill>
        <p:spPr bwMode="auto">
          <a:xfrm>
            <a:off x="1643666" y="3068960"/>
            <a:ext cx="5976664" cy="365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46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ГЭ\Фо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0"/>
            <a:ext cx="9174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17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Гость\Pictures\ЕГЭ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" t="-242" r="-2623" b="15427"/>
          <a:stretch/>
        </p:blipFill>
        <p:spPr bwMode="auto">
          <a:xfrm>
            <a:off x="1259631" y="613954"/>
            <a:ext cx="7056785" cy="551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72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1384</TotalTime>
  <Words>2413</Words>
  <Application>Microsoft Office PowerPoint</Application>
  <PresentationFormat>Экран (4:3)</PresentationFormat>
  <Paragraphs>343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Планирование</vt:lpstr>
      <vt:lpstr>Слайд 25</vt:lpstr>
      <vt:lpstr>           </vt:lpstr>
      <vt:lpstr>Слайд 27</vt:lpstr>
      <vt:lpstr>                                                                   Пособие является обобщением опыта практической работы с учениками одиннадцатых классов. Автор анализирует психологическую сущность ЕГЭ, трудности, которые могут возникнуть у выпускников.        В книге описаны особенности психологической поддержки учащихся в ходе подготовки к экзамену, представлена программа работы с учащимися, педагогами и родителями.                 Приведены сценарии занятий для подготовки выпускников, семинаров для педагогов и родительских собраний.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1</cp:lastModifiedBy>
  <cp:revision>417</cp:revision>
  <dcterms:created xsi:type="dcterms:W3CDTF">2020-06-14T13:50:23Z</dcterms:created>
  <dcterms:modified xsi:type="dcterms:W3CDTF">2021-03-30T05:13:46Z</dcterms:modified>
</cp:coreProperties>
</file>