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0080625" cy="5670550"/>
  <p:notesSz cx="10083800" cy="56705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8" y="72"/>
      </p:cViewPr>
      <p:guideLst>
        <p:guide orient="horz" pos="2880"/>
        <p:guide pos="21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047" y="1757871"/>
            <a:ext cx="8568531" cy="2691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9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094" y="3175509"/>
            <a:ext cx="7056438" cy="223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49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49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4032" y="1304227"/>
            <a:ext cx="4385072" cy="223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1522" y="1304227"/>
            <a:ext cx="4385072" cy="223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49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563606" y="4279936"/>
            <a:ext cx="0" cy="710565"/>
          </a:xfrm>
          <a:custGeom>
            <a:avLst/>
            <a:gdLst/>
            <a:ahLst/>
            <a:cxnLst/>
            <a:rect l="l" t="t" r="r" b="b"/>
            <a:pathLst>
              <a:path h="710564">
                <a:moveTo>
                  <a:pt x="0" y="710274"/>
                </a:moveTo>
                <a:lnTo>
                  <a:pt x="0" y="0"/>
                </a:lnTo>
              </a:path>
            </a:pathLst>
          </a:custGeom>
          <a:ln w="15240">
            <a:solidFill>
              <a:srgbClr val="233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688319" y="4279936"/>
            <a:ext cx="0" cy="710565"/>
          </a:xfrm>
          <a:custGeom>
            <a:avLst/>
            <a:gdLst/>
            <a:ahLst/>
            <a:cxnLst/>
            <a:rect l="l" t="t" r="r" b="b"/>
            <a:pathLst>
              <a:path h="710564">
                <a:moveTo>
                  <a:pt x="0" y="710274"/>
                </a:moveTo>
                <a:lnTo>
                  <a:pt x="0" y="0"/>
                </a:lnTo>
              </a:path>
            </a:pathLst>
          </a:custGeom>
          <a:ln w="15240">
            <a:solidFill>
              <a:srgbClr val="233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55989" y="4287556"/>
            <a:ext cx="6140421" cy="0"/>
          </a:xfrm>
          <a:custGeom>
            <a:avLst/>
            <a:gdLst/>
            <a:ahLst/>
            <a:cxnLst/>
            <a:rect l="l" t="t" r="r" b="b"/>
            <a:pathLst>
              <a:path w="6142355">
                <a:moveTo>
                  <a:pt x="0" y="0"/>
                </a:moveTo>
                <a:lnTo>
                  <a:pt x="6141879" y="0"/>
                </a:lnTo>
              </a:path>
            </a:pathLst>
          </a:custGeom>
          <a:ln w="15241">
            <a:solidFill>
              <a:srgbClr val="233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555989" y="4982588"/>
            <a:ext cx="6140421" cy="0"/>
          </a:xfrm>
          <a:custGeom>
            <a:avLst/>
            <a:gdLst/>
            <a:ahLst/>
            <a:cxnLst/>
            <a:rect l="l" t="t" r="r" b="b"/>
            <a:pathLst>
              <a:path w="6142355">
                <a:moveTo>
                  <a:pt x="0" y="0"/>
                </a:moveTo>
                <a:lnTo>
                  <a:pt x="6141879" y="0"/>
                </a:lnTo>
              </a:path>
            </a:pathLst>
          </a:custGeom>
          <a:ln w="15241">
            <a:solidFill>
              <a:srgbClr val="233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889648" y="3249580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701129"/>
                </a:moveTo>
                <a:lnTo>
                  <a:pt x="0" y="0"/>
                </a:lnTo>
              </a:path>
            </a:pathLst>
          </a:custGeom>
          <a:ln w="15240">
            <a:solidFill>
              <a:srgbClr val="233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098265" y="3249580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701129"/>
                </a:moveTo>
                <a:lnTo>
                  <a:pt x="0" y="0"/>
                </a:lnTo>
              </a:path>
            </a:pathLst>
          </a:custGeom>
          <a:ln w="15240">
            <a:solidFill>
              <a:srgbClr val="233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3882031" y="3257201"/>
            <a:ext cx="3224150" cy="0"/>
          </a:xfrm>
          <a:custGeom>
            <a:avLst/>
            <a:gdLst/>
            <a:ahLst/>
            <a:cxnLst/>
            <a:rect l="l" t="t" r="r" b="b"/>
            <a:pathLst>
              <a:path w="3225165">
                <a:moveTo>
                  <a:pt x="0" y="0"/>
                </a:moveTo>
                <a:lnTo>
                  <a:pt x="3224867" y="0"/>
                </a:lnTo>
              </a:path>
            </a:pathLst>
          </a:custGeom>
          <a:ln w="15241">
            <a:solidFill>
              <a:srgbClr val="233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882031" y="3943089"/>
            <a:ext cx="3224150" cy="0"/>
          </a:xfrm>
          <a:custGeom>
            <a:avLst/>
            <a:gdLst/>
            <a:ahLst/>
            <a:cxnLst/>
            <a:rect l="l" t="t" r="r" b="b"/>
            <a:pathLst>
              <a:path w="3225165">
                <a:moveTo>
                  <a:pt x="0" y="0"/>
                </a:moveTo>
                <a:lnTo>
                  <a:pt x="3224867" y="0"/>
                </a:lnTo>
              </a:path>
            </a:pathLst>
          </a:custGeom>
          <a:ln w="15241">
            <a:solidFill>
              <a:srgbClr val="233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5489386" y="3249580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701129"/>
                </a:moveTo>
                <a:lnTo>
                  <a:pt x="0" y="0"/>
                </a:lnTo>
              </a:path>
            </a:pathLst>
          </a:custGeom>
          <a:ln w="15240">
            <a:solidFill>
              <a:srgbClr val="233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2189" y="8"/>
            <a:ext cx="10064755" cy="5657850"/>
          </a:xfrm>
          <a:custGeom>
            <a:avLst/>
            <a:gdLst/>
            <a:ahLst/>
            <a:cxnLst/>
            <a:rect l="l" t="t" r="r" b="b"/>
            <a:pathLst>
              <a:path w="10067925" h="5657850">
                <a:moveTo>
                  <a:pt x="10067798" y="5618175"/>
                </a:moveTo>
                <a:lnTo>
                  <a:pt x="12192" y="5618175"/>
                </a:lnTo>
                <a:lnTo>
                  <a:pt x="12192" y="0"/>
                </a:lnTo>
                <a:lnTo>
                  <a:pt x="9144" y="0"/>
                </a:lnTo>
                <a:lnTo>
                  <a:pt x="9144" y="5618175"/>
                </a:lnTo>
                <a:lnTo>
                  <a:pt x="0" y="5618175"/>
                </a:lnTo>
                <a:lnTo>
                  <a:pt x="0" y="5621223"/>
                </a:lnTo>
                <a:lnTo>
                  <a:pt x="9144" y="5621223"/>
                </a:lnTo>
                <a:lnTo>
                  <a:pt x="9144" y="5648655"/>
                </a:lnTo>
                <a:lnTo>
                  <a:pt x="0" y="5648655"/>
                </a:lnTo>
                <a:lnTo>
                  <a:pt x="0" y="5651703"/>
                </a:lnTo>
                <a:lnTo>
                  <a:pt x="9144" y="5651703"/>
                </a:lnTo>
                <a:lnTo>
                  <a:pt x="9144" y="5657799"/>
                </a:lnTo>
                <a:lnTo>
                  <a:pt x="12192" y="5657799"/>
                </a:lnTo>
                <a:lnTo>
                  <a:pt x="12192" y="5651703"/>
                </a:lnTo>
                <a:lnTo>
                  <a:pt x="10067798" y="5651703"/>
                </a:lnTo>
                <a:lnTo>
                  <a:pt x="10067798" y="5648655"/>
                </a:lnTo>
                <a:lnTo>
                  <a:pt x="12192" y="5648655"/>
                </a:lnTo>
                <a:lnTo>
                  <a:pt x="12192" y="5621223"/>
                </a:lnTo>
                <a:lnTo>
                  <a:pt x="10067798" y="5621223"/>
                </a:lnTo>
                <a:lnTo>
                  <a:pt x="10067798" y="5618175"/>
                </a:lnTo>
                <a:close/>
              </a:path>
            </a:pathLst>
          </a:custGeom>
          <a:solidFill>
            <a:srgbClr val="2F3F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9141" y="5644088"/>
            <a:ext cx="10067929" cy="0"/>
          </a:xfrm>
          <a:custGeom>
            <a:avLst/>
            <a:gdLst/>
            <a:ahLst/>
            <a:cxnLst/>
            <a:rect l="l" t="t" r="r" b="b"/>
            <a:pathLst>
              <a:path w="10071100">
                <a:moveTo>
                  <a:pt x="0" y="0"/>
                </a:moveTo>
                <a:lnTo>
                  <a:pt x="10070853" y="0"/>
                </a:lnTo>
              </a:path>
            </a:pathLst>
          </a:custGeom>
          <a:ln w="27435">
            <a:solidFill>
              <a:srgbClr val="4D4D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0607" y="3286161"/>
            <a:ext cx="100554" cy="637112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1999" y="999870"/>
            <a:ext cx="88366" cy="274354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1424" y="1502854"/>
            <a:ext cx="429644" cy="94500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98921" y="1999741"/>
            <a:ext cx="60942" cy="64016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90890" y="2103386"/>
            <a:ext cx="1160952" cy="11279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80921" y="2950839"/>
            <a:ext cx="39613" cy="124983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80921" y="3161177"/>
            <a:ext cx="39613" cy="1127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80921" y="3273968"/>
            <a:ext cx="1590596" cy="2194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680921" y="3703790"/>
            <a:ext cx="1776470" cy="228629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041349" y="3304451"/>
            <a:ext cx="719120" cy="94500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601475" y="2959983"/>
            <a:ext cx="30470" cy="115838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601475" y="3560517"/>
            <a:ext cx="39613" cy="124983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11424" y="3770855"/>
            <a:ext cx="2629664" cy="323129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601475" y="4170193"/>
            <a:ext cx="39613" cy="115838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601475" y="4877419"/>
            <a:ext cx="70083" cy="94500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098921" y="880983"/>
            <a:ext cx="6645767" cy="76210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699203" y="1758919"/>
            <a:ext cx="6042439" cy="201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3" y="364"/>
            <a:ext cx="10076092" cy="56692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2948" y="407793"/>
            <a:ext cx="8728805" cy="269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981" y="2249915"/>
            <a:ext cx="8670734" cy="223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27413" y="5273612"/>
            <a:ext cx="3225800" cy="2835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4031" y="5273612"/>
            <a:ext cx="2318544" cy="2835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58050" y="5273612"/>
            <a:ext cx="2318544" cy="2835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063">
        <a:defRPr>
          <a:latin typeface="+mn-lt"/>
          <a:ea typeface="+mn-ea"/>
          <a:cs typeface="+mn-cs"/>
        </a:defRPr>
      </a:lvl2pPr>
      <a:lvl3pPr marL="914126">
        <a:defRPr>
          <a:latin typeface="+mn-lt"/>
          <a:ea typeface="+mn-ea"/>
          <a:cs typeface="+mn-cs"/>
        </a:defRPr>
      </a:lvl3pPr>
      <a:lvl4pPr marL="1371189">
        <a:defRPr>
          <a:latin typeface="+mn-lt"/>
          <a:ea typeface="+mn-ea"/>
          <a:cs typeface="+mn-cs"/>
        </a:defRPr>
      </a:lvl4pPr>
      <a:lvl5pPr marL="1828251">
        <a:defRPr>
          <a:latin typeface="+mn-lt"/>
          <a:ea typeface="+mn-ea"/>
          <a:cs typeface="+mn-cs"/>
        </a:defRPr>
      </a:lvl5pPr>
      <a:lvl6pPr marL="2285314">
        <a:defRPr>
          <a:latin typeface="+mn-lt"/>
          <a:ea typeface="+mn-ea"/>
          <a:cs typeface="+mn-cs"/>
        </a:defRPr>
      </a:lvl6pPr>
      <a:lvl7pPr marL="2742377">
        <a:defRPr>
          <a:latin typeface="+mn-lt"/>
          <a:ea typeface="+mn-ea"/>
          <a:cs typeface="+mn-cs"/>
        </a:defRPr>
      </a:lvl7pPr>
      <a:lvl8pPr marL="3199440">
        <a:defRPr>
          <a:latin typeface="+mn-lt"/>
          <a:ea typeface="+mn-ea"/>
          <a:cs typeface="+mn-cs"/>
        </a:defRPr>
      </a:lvl8pPr>
      <a:lvl9pPr marL="365650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063">
        <a:defRPr>
          <a:latin typeface="+mn-lt"/>
          <a:ea typeface="+mn-ea"/>
          <a:cs typeface="+mn-cs"/>
        </a:defRPr>
      </a:lvl2pPr>
      <a:lvl3pPr marL="914126">
        <a:defRPr>
          <a:latin typeface="+mn-lt"/>
          <a:ea typeface="+mn-ea"/>
          <a:cs typeface="+mn-cs"/>
        </a:defRPr>
      </a:lvl3pPr>
      <a:lvl4pPr marL="1371189">
        <a:defRPr>
          <a:latin typeface="+mn-lt"/>
          <a:ea typeface="+mn-ea"/>
          <a:cs typeface="+mn-cs"/>
        </a:defRPr>
      </a:lvl4pPr>
      <a:lvl5pPr marL="1828251">
        <a:defRPr>
          <a:latin typeface="+mn-lt"/>
          <a:ea typeface="+mn-ea"/>
          <a:cs typeface="+mn-cs"/>
        </a:defRPr>
      </a:lvl5pPr>
      <a:lvl6pPr marL="2285314">
        <a:defRPr>
          <a:latin typeface="+mn-lt"/>
          <a:ea typeface="+mn-ea"/>
          <a:cs typeface="+mn-cs"/>
        </a:defRPr>
      </a:lvl6pPr>
      <a:lvl7pPr marL="2742377">
        <a:defRPr>
          <a:latin typeface="+mn-lt"/>
          <a:ea typeface="+mn-ea"/>
          <a:cs typeface="+mn-cs"/>
        </a:defRPr>
      </a:lvl7pPr>
      <a:lvl8pPr marL="3199440">
        <a:defRPr>
          <a:latin typeface="+mn-lt"/>
          <a:ea typeface="+mn-ea"/>
          <a:cs typeface="+mn-cs"/>
        </a:defRPr>
      </a:lvl8pPr>
      <a:lvl9pPr marL="365650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5581" y="1286676"/>
            <a:ext cx="7649341" cy="1298166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904" algn="ctr">
              <a:lnSpc>
                <a:spcPts val="2549"/>
              </a:lnSpc>
              <a:spcBef>
                <a:spcPts val="100"/>
              </a:spcBef>
            </a:pPr>
            <a:r>
              <a:rPr sz="2199" spc="-30" dirty="0">
                <a:latin typeface="Microsoft Sans Serif"/>
                <a:cs typeface="Microsoft Sans Serif"/>
              </a:rPr>
              <a:t>Методические</a:t>
            </a:r>
            <a:r>
              <a:rPr sz="2199" spc="-65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рекомендации</a:t>
            </a:r>
            <a:endParaRPr sz="2199">
              <a:latin typeface="Microsoft Sans Serif"/>
              <a:cs typeface="Microsoft Sans Serif"/>
            </a:endParaRPr>
          </a:p>
          <a:p>
            <a:pPr marR="69194" algn="ctr">
              <a:lnSpc>
                <a:spcPts val="2459"/>
              </a:lnSpc>
            </a:pPr>
            <a:r>
              <a:rPr sz="2199" dirty="0">
                <a:latin typeface="Microsoft Sans Serif"/>
                <a:cs typeface="Microsoft Sans Serif"/>
              </a:rPr>
              <a:t>по</a:t>
            </a:r>
            <a:r>
              <a:rPr sz="2199" spc="-65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вопросам</a:t>
            </a:r>
            <a:r>
              <a:rPr sz="2199" spc="-60" dirty="0">
                <a:latin typeface="Microsoft Sans Serif"/>
                <a:cs typeface="Microsoft Sans Serif"/>
              </a:rPr>
              <a:t> </a:t>
            </a:r>
            <a:r>
              <a:rPr sz="2199" spc="-35" dirty="0">
                <a:latin typeface="Microsoft Sans Serif"/>
                <a:cs typeface="Microsoft Sans Serif"/>
              </a:rPr>
              <a:t>межведомственного</a:t>
            </a:r>
            <a:r>
              <a:rPr sz="2199" spc="-65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взаимодействия</a:t>
            </a:r>
            <a:endParaRPr sz="2199">
              <a:latin typeface="Microsoft Sans Serif"/>
              <a:cs typeface="Microsoft Sans Serif"/>
            </a:endParaRPr>
          </a:p>
          <a:p>
            <a:pPr marL="12061" marR="5078" algn="ctr">
              <a:lnSpc>
                <a:spcPts val="2459"/>
              </a:lnSpc>
              <a:spcBef>
                <a:spcPts val="140"/>
              </a:spcBef>
            </a:pPr>
            <a:r>
              <a:rPr sz="2199" dirty="0">
                <a:latin typeface="Microsoft Sans Serif"/>
                <a:cs typeface="Microsoft Sans Serif"/>
              </a:rPr>
              <a:t>при</a:t>
            </a:r>
            <a:r>
              <a:rPr sz="2199" spc="-60" dirty="0">
                <a:latin typeface="Microsoft Sans Serif"/>
                <a:cs typeface="Microsoft Sans Serif"/>
              </a:rPr>
              <a:t> </a:t>
            </a:r>
            <a:r>
              <a:rPr sz="2199" spc="-20" dirty="0">
                <a:latin typeface="Microsoft Sans Serif"/>
                <a:cs typeface="Microsoft Sans Serif"/>
              </a:rPr>
              <a:t>организации</a:t>
            </a:r>
            <a:r>
              <a:rPr sz="2199" spc="-55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деятельности</a:t>
            </a:r>
            <a:r>
              <a:rPr sz="2199" spc="-55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по</a:t>
            </a:r>
            <a:r>
              <a:rPr sz="2199" spc="-55" dirty="0">
                <a:latin typeface="Microsoft Sans Serif"/>
                <a:cs typeface="Microsoft Sans Serif"/>
              </a:rPr>
              <a:t> </a:t>
            </a:r>
            <a:r>
              <a:rPr sz="2199" spc="-25" dirty="0">
                <a:latin typeface="Microsoft Sans Serif"/>
                <a:cs typeface="Microsoft Sans Serif"/>
              </a:rPr>
              <a:t>профилактике</a:t>
            </a:r>
            <a:r>
              <a:rPr sz="2199" spc="-55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суицидов </a:t>
            </a:r>
            <a:r>
              <a:rPr sz="2199" dirty="0">
                <a:latin typeface="Microsoft Sans Serif"/>
                <a:cs typeface="Microsoft Sans Serif"/>
              </a:rPr>
              <a:t>и</a:t>
            </a:r>
            <a:r>
              <a:rPr sz="2199" spc="-70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опасного</a:t>
            </a:r>
            <a:r>
              <a:rPr sz="2199" spc="-70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поведения</a:t>
            </a:r>
            <a:r>
              <a:rPr sz="2199" spc="-70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несовершеннолетних</a:t>
            </a:r>
            <a:endParaRPr sz="2199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374" y="3327965"/>
            <a:ext cx="5617346" cy="1171841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2550030">
              <a:spcBef>
                <a:spcPts val="95"/>
              </a:spcBef>
            </a:pPr>
            <a:r>
              <a:rPr sz="1600" spc="-25" dirty="0">
                <a:latin typeface="Microsoft Sans Serif"/>
                <a:cs typeface="Microsoft Sans Serif"/>
              </a:rPr>
              <a:t>Коростелева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Олеся</a:t>
            </a:r>
            <a:r>
              <a:rPr sz="1600" spc="-10" dirty="0">
                <a:latin typeface="Microsoft Sans Serif"/>
                <a:cs typeface="Microsoft Sans Serif"/>
              </a:rPr>
              <a:t> Евгеньевна,</a:t>
            </a:r>
            <a:endParaRPr sz="1600">
              <a:latin typeface="Microsoft Sans Serif"/>
              <a:cs typeface="Microsoft Sans Serif"/>
            </a:endParaRPr>
          </a:p>
          <a:p>
            <a:pPr marR="65385" algn="r">
              <a:lnSpc>
                <a:spcPts val="1849"/>
              </a:lnSpc>
              <a:spcBef>
                <a:spcPts val="1635"/>
              </a:spcBef>
            </a:pPr>
            <a:r>
              <a:rPr sz="1600" spc="-25" dirty="0">
                <a:latin typeface="Microsoft Sans Serif"/>
                <a:cs typeface="Microsoft Sans Serif"/>
              </a:rPr>
              <a:t>медицинский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психолог</a:t>
            </a:r>
            <a:r>
              <a:rPr sz="1600" spc="-20" dirty="0">
                <a:latin typeface="Microsoft Sans Serif"/>
                <a:cs typeface="Microsoft Sans Serif"/>
              </a:rPr>
              <a:t> кабинета </a:t>
            </a:r>
            <a:r>
              <a:rPr sz="1600" spc="-25" dirty="0">
                <a:latin typeface="Microsoft Sans Serif"/>
                <a:cs typeface="Microsoft Sans Serif"/>
              </a:rPr>
              <a:t>врача-</a:t>
            </a:r>
            <a:r>
              <a:rPr sz="1600" spc="-10" dirty="0">
                <a:latin typeface="Microsoft Sans Serif"/>
                <a:cs typeface="Microsoft Sans Serif"/>
              </a:rPr>
              <a:t>психиатра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детского</a:t>
            </a:r>
            <a:endParaRPr sz="1600">
              <a:latin typeface="Microsoft Sans Serif"/>
              <a:cs typeface="Microsoft Sans Serif"/>
            </a:endParaRPr>
          </a:p>
          <a:p>
            <a:pPr marR="62846" algn="r">
              <a:lnSpc>
                <a:spcPts val="1774"/>
              </a:lnSpc>
            </a:pPr>
            <a:r>
              <a:rPr sz="1600" spc="-20" dirty="0">
                <a:latin typeface="Microsoft Sans Serif"/>
                <a:cs typeface="Microsoft Sans Serif"/>
              </a:rPr>
              <a:t>(кабинет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психического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здоровья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детей)</a:t>
            </a:r>
            <a:endParaRPr sz="1600">
              <a:latin typeface="Microsoft Sans Serif"/>
              <a:cs typeface="Microsoft Sans Serif"/>
            </a:endParaRPr>
          </a:p>
          <a:p>
            <a:pPr marR="60307" algn="r">
              <a:lnSpc>
                <a:spcPts val="1849"/>
              </a:lnSpc>
            </a:pPr>
            <a:r>
              <a:rPr sz="1600" spc="-10" dirty="0">
                <a:latin typeface="Microsoft Sans Serif"/>
                <a:cs typeface="Microsoft Sans Serif"/>
              </a:rPr>
              <a:t>диспансерного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отделения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233" y="2838610"/>
            <a:ext cx="2559514" cy="255519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2837" y="408558"/>
            <a:ext cx="8726057" cy="496775"/>
          </a:xfrm>
          <a:prstGeom prst="rect">
            <a:avLst/>
          </a:prstGeom>
        </p:spPr>
        <p:txBody>
          <a:bodyPr vert="horz" wrap="square" lIns="0" tIns="34914" rIns="0" bIns="0" rtlCol="0">
            <a:spAutoFit/>
          </a:bodyPr>
          <a:lstStyle/>
          <a:p>
            <a:pPr marL="3046451" marR="5078" indent="-3019789">
              <a:lnSpc>
                <a:spcPts val="1779"/>
              </a:lnSpc>
              <a:spcBef>
                <a:spcPts val="275"/>
              </a:spcBef>
            </a:pPr>
            <a:r>
              <a:rPr sz="1600" spc="-20" dirty="0"/>
              <a:t>ОБУЗ</a:t>
            </a:r>
            <a:r>
              <a:rPr sz="1600" spc="-50" dirty="0"/>
              <a:t> </a:t>
            </a:r>
            <a:r>
              <a:rPr sz="1600" spc="-30" dirty="0"/>
              <a:t>«Курская</a:t>
            </a:r>
            <a:r>
              <a:rPr sz="1600" spc="-45" dirty="0"/>
              <a:t> </a:t>
            </a:r>
            <a:r>
              <a:rPr sz="1600" spc="-20" dirty="0"/>
              <a:t>клиническая</a:t>
            </a:r>
            <a:r>
              <a:rPr sz="1600" spc="-45" dirty="0"/>
              <a:t> </a:t>
            </a:r>
            <a:r>
              <a:rPr sz="1600" spc="-20" dirty="0"/>
              <a:t>психиатрическая</a:t>
            </a:r>
            <a:r>
              <a:rPr sz="1600" spc="-40" dirty="0"/>
              <a:t> </a:t>
            </a:r>
            <a:r>
              <a:rPr sz="1600" dirty="0"/>
              <a:t>больница</a:t>
            </a:r>
            <a:r>
              <a:rPr sz="1600" spc="-50" dirty="0"/>
              <a:t> </a:t>
            </a:r>
            <a:r>
              <a:rPr sz="1600" dirty="0"/>
              <a:t>имени</a:t>
            </a:r>
            <a:r>
              <a:rPr sz="1600" spc="-45" dirty="0"/>
              <a:t> </a:t>
            </a:r>
            <a:r>
              <a:rPr sz="1600" spc="-10" dirty="0"/>
              <a:t>святого</a:t>
            </a:r>
            <a:r>
              <a:rPr sz="1600" spc="-45" dirty="0"/>
              <a:t> </a:t>
            </a:r>
            <a:r>
              <a:rPr sz="1600" spc="-25" dirty="0"/>
              <a:t>великомученика</a:t>
            </a:r>
            <a:r>
              <a:rPr sz="1600" spc="-45" dirty="0"/>
              <a:t> </a:t>
            </a:r>
            <a:r>
              <a:rPr sz="1600" spc="-50" dirty="0"/>
              <a:t>и </a:t>
            </a:r>
            <a:r>
              <a:rPr sz="1600" spc="-20" dirty="0"/>
              <a:t>целителя </a:t>
            </a:r>
            <a:r>
              <a:rPr sz="1600" spc="-10" dirty="0"/>
              <a:t>Пантелеймона»</a:t>
            </a:r>
            <a:endParaRPr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837" y="408558"/>
            <a:ext cx="8726057" cy="479172"/>
          </a:xfrm>
          <a:prstGeom prst="rect">
            <a:avLst/>
          </a:prstGeom>
        </p:spPr>
        <p:txBody>
          <a:bodyPr vert="horz" wrap="square" lIns="0" tIns="78549" rIns="0" bIns="0" rtlCol="0">
            <a:spAutoFit/>
          </a:bodyPr>
          <a:lstStyle/>
          <a:p>
            <a:pPr marL="2275157">
              <a:spcBef>
                <a:spcPts val="100"/>
              </a:spcBef>
            </a:pPr>
            <a:r>
              <a:rPr sz="2599" spc="-30" dirty="0"/>
              <a:t>Актуальность</a:t>
            </a:r>
            <a:r>
              <a:rPr sz="2599" spc="-55" dirty="0"/>
              <a:t> </a:t>
            </a:r>
            <a:r>
              <a:rPr sz="2599" spc="-20" dirty="0"/>
              <a:t>темы</a:t>
            </a:r>
            <a:endParaRPr sz="2599"/>
          </a:p>
        </p:txBody>
      </p:sp>
      <p:sp>
        <p:nvSpPr>
          <p:cNvPr id="3" name="object 3"/>
          <p:cNvSpPr txBox="1"/>
          <p:nvPr/>
        </p:nvSpPr>
        <p:spPr>
          <a:xfrm>
            <a:off x="599111" y="1114290"/>
            <a:ext cx="125690" cy="164096"/>
          </a:xfrm>
          <a:prstGeom prst="rect">
            <a:avLst/>
          </a:prstGeom>
        </p:spPr>
        <p:txBody>
          <a:bodyPr vert="horz" wrap="square" lIns="0" tIns="17774" rIns="0" bIns="0" rtlCol="0">
            <a:spAutoFit/>
          </a:bodyPr>
          <a:lstStyle/>
          <a:p>
            <a:pPr marL="12696">
              <a:spcBef>
                <a:spcPts val="140"/>
              </a:spcBef>
            </a:pPr>
            <a:r>
              <a:rPr sz="9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011" y="1058872"/>
            <a:ext cx="8659942" cy="360566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spcBef>
                <a:spcPts val="100"/>
              </a:spcBef>
              <a:tabLst>
                <a:tab pos="3902174" algn="l"/>
                <a:tab pos="6750564" algn="l"/>
              </a:tabLst>
            </a:pPr>
            <a:r>
              <a:rPr sz="2199" spc="-10" dirty="0">
                <a:latin typeface="Microsoft Sans Serif"/>
                <a:cs typeface="Microsoft Sans Serif"/>
              </a:rPr>
              <a:t>Несовершеннолетние,</a:t>
            </a:r>
            <a:r>
              <a:rPr sz="2199" dirty="0">
                <a:latin typeface="Microsoft Sans Serif"/>
                <a:cs typeface="Microsoft Sans Serif"/>
              </a:rPr>
              <a:t>	</a:t>
            </a:r>
            <a:r>
              <a:rPr sz="2199" spc="-10" dirty="0">
                <a:latin typeface="Microsoft Sans Serif"/>
                <a:cs typeface="Microsoft Sans Serif"/>
              </a:rPr>
              <a:t>совершающие</a:t>
            </a:r>
            <a:r>
              <a:rPr sz="2199" dirty="0">
                <a:latin typeface="Microsoft Sans Serif"/>
                <a:cs typeface="Microsoft Sans Serif"/>
              </a:rPr>
              <a:t>	</a:t>
            </a:r>
            <a:r>
              <a:rPr sz="2199" spc="-10" dirty="0">
                <a:latin typeface="Microsoft Sans Serif"/>
                <a:cs typeface="Microsoft Sans Serif"/>
              </a:rPr>
              <a:t>самоубийства,</a:t>
            </a:r>
            <a:endParaRPr sz="2199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8076" y="1339936"/>
            <a:ext cx="8885296" cy="3085128"/>
          </a:xfrm>
          <a:prstGeom prst="rect">
            <a:avLst/>
          </a:prstGeom>
        </p:spPr>
        <p:txBody>
          <a:bodyPr vert="horz" wrap="square" lIns="0" tIns="67289" rIns="0" bIns="0" rtlCol="0">
            <a:spAutoFit/>
          </a:bodyPr>
          <a:lstStyle/>
          <a:p>
            <a:pPr marL="237419" marR="5078" algn="just">
              <a:lnSpc>
                <a:spcPts val="2209"/>
              </a:lnSpc>
              <a:spcBef>
                <a:spcPts val="530"/>
              </a:spcBef>
            </a:pPr>
            <a:r>
              <a:rPr sz="2199" dirty="0">
                <a:latin typeface="Microsoft Sans Serif"/>
                <a:cs typeface="Microsoft Sans Serif"/>
              </a:rPr>
              <a:t>представляют</a:t>
            </a:r>
            <a:r>
              <a:rPr sz="2199" spc="385" dirty="0">
                <a:latin typeface="Microsoft Sans Serif"/>
                <a:cs typeface="Microsoft Sans Serif"/>
              </a:rPr>
              <a:t>  </a:t>
            </a:r>
            <a:r>
              <a:rPr sz="2199" dirty="0">
                <a:latin typeface="Microsoft Sans Serif"/>
                <a:cs typeface="Microsoft Sans Serif"/>
              </a:rPr>
              <a:t>собой</a:t>
            </a:r>
            <a:r>
              <a:rPr sz="2199" spc="390" dirty="0">
                <a:latin typeface="Microsoft Sans Serif"/>
                <a:cs typeface="Microsoft Sans Serif"/>
              </a:rPr>
              <a:t>  </a:t>
            </a:r>
            <a:r>
              <a:rPr sz="2199" dirty="0">
                <a:latin typeface="Microsoft Sans Serif"/>
                <a:cs typeface="Microsoft Sans Serif"/>
              </a:rPr>
              <a:t>неоднородную</a:t>
            </a:r>
            <a:r>
              <a:rPr sz="2199" spc="385" dirty="0">
                <a:latin typeface="Microsoft Sans Serif"/>
                <a:cs typeface="Microsoft Sans Serif"/>
              </a:rPr>
              <a:t>  </a:t>
            </a:r>
            <a:r>
              <a:rPr sz="2199" dirty="0">
                <a:latin typeface="Microsoft Sans Serif"/>
                <a:cs typeface="Microsoft Sans Serif"/>
              </a:rPr>
              <a:t>группу,</a:t>
            </a:r>
            <a:r>
              <a:rPr sz="2199" spc="390" dirty="0">
                <a:latin typeface="Microsoft Sans Serif"/>
                <a:cs typeface="Microsoft Sans Serif"/>
              </a:rPr>
              <a:t>  </a:t>
            </a:r>
            <a:r>
              <a:rPr sz="2199" dirty="0">
                <a:latin typeface="Microsoft Sans Serif"/>
                <a:cs typeface="Microsoft Sans Serif"/>
              </a:rPr>
              <a:t>куда</a:t>
            </a:r>
            <a:r>
              <a:rPr sz="2199" spc="390" dirty="0">
                <a:latin typeface="Microsoft Sans Serif"/>
                <a:cs typeface="Microsoft Sans Serif"/>
              </a:rPr>
              <a:t>  </a:t>
            </a:r>
            <a:r>
              <a:rPr sz="2199" dirty="0">
                <a:latin typeface="Microsoft Sans Serif"/>
                <a:cs typeface="Microsoft Sans Serif"/>
              </a:rPr>
              <a:t>входят</a:t>
            </a:r>
            <a:r>
              <a:rPr sz="2199" spc="385" dirty="0">
                <a:latin typeface="Microsoft Sans Serif"/>
                <a:cs typeface="Microsoft Sans Serif"/>
              </a:rPr>
              <a:t>  </a:t>
            </a:r>
            <a:r>
              <a:rPr sz="2199" spc="-50" dirty="0">
                <a:latin typeface="Microsoft Sans Serif"/>
                <a:cs typeface="Microsoft Sans Serif"/>
              </a:rPr>
              <a:t>и </a:t>
            </a:r>
            <a:r>
              <a:rPr sz="2199" dirty="0">
                <a:latin typeface="Microsoft Sans Serif"/>
                <a:cs typeface="Microsoft Sans Serif"/>
              </a:rPr>
              <a:t>подростки</a:t>
            </a:r>
            <a:r>
              <a:rPr sz="2199" spc="190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с</a:t>
            </a:r>
            <a:r>
              <a:rPr sz="2199" spc="190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проблемами</a:t>
            </a:r>
            <a:r>
              <a:rPr sz="2199" spc="190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психического</a:t>
            </a:r>
            <a:r>
              <a:rPr sz="2199" spc="190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здоровья,</a:t>
            </a:r>
            <a:r>
              <a:rPr sz="2199" spc="185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и</a:t>
            </a:r>
            <a:r>
              <a:rPr sz="2199" spc="185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не</a:t>
            </a:r>
            <a:r>
              <a:rPr sz="2199" spc="185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имеющие </a:t>
            </a:r>
            <a:r>
              <a:rPr sz="2199" dirty="0">
                <a:latin typeface="Microsoft Sans Serif"/>
                <a:cs typeface="Microsoft Sans Serif"/>
              </a:rPr>
              <a:t>этих</a:t>
            </a:r>
            <a:r>
              <a:rPr sz="2199" spc="470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проблем,</a:t>
            </a:r>
            <a:r>
              <a:rPr sz="2199" spc="484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рискующие</a:t>
            </a:r>
            <a:r>
              <a:rPr sz="2199" spc="484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или</a:t>
            </a:r>
            <a:r>
              <a:rPr sz="2199" spc="484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наоборот,</a:t>
            </a:r>
            <a:r>
              <a:rPr sz="2199" spc="480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не</a:t>
            </a:r>
            <a:r>
              <a:rPr sz="2199" spc="484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склонные</a:t>
            </a:r>
            <a:r>
              <a:rPr sz="2199" spc="484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к</a:t>
            </a:r>
            <a:r>
              <a:rPr sz="2199" spc="484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риску, </a:t>
            </a:r>
            <a:r>
              <a:rPr sz="2199" dirty="0">
                <a:latin typeface="Microsoft Sans Serif"/>
                <a:cs typeface="Microsoft Sans Serif"/>
              </a:rPr>
              <a:t>отстающие</a:t>
            </a:r>
            <a:r>
              <a:rPr sz="2199" spc="125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в</a:t>
            </a:r>
            <a:r>
              <a:rPr sz="2199" spc="130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учебе</a:t>
            </a:r>
            <a:r>
              <a:rPr sz="2199" spc="125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асоциальные</a:t>
            </a:r>
            <a:r>
              <a:rPr sz="2199" spc="125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подростки,</a:t>
            </a:r>
            <a:r>
              <a:rPr sz="2199" spc="125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и</a:t>
            </a:r>
            <a:r>
              <a:rPr sz="2199" spc="125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высокоодаренные </a:t>
            </a:r>
            <a:r>
              <a:rPr sz="2199" dirty="0">
                <a:latin typeface="Microsoft Sans Serif"/>
                <a:cs typeface="Microsoft Sans Serif"/>
              </a:rPr>
              <a:t>и</a:t>
            </a:r>
            <a:r>
              <a:rPr sz="2199" spc="-20" dirty="0">
                <a:latin typeface="Microsoft Sans Serif"/>
                <a:cs typeface="Microsoft Sans Serif"/>
              </a:rPr>
              <a:t> </a:t>
            </a:r>
            <a:r>
              <a:rPr sz="2199" dirty="0">
                <a:latin typeface="Microsoft Sans Serif"/>
                <a:cs typeface="Microsoft Sans Serif"/>
              </a:rPr>
              <a:t>социально</a:t>
            </a:r>
            <a:r>
              <a:rPr sz="2199" spc="-15" dirty="0">
                <a:latin typeface="Microsoft Sans Serif"/>
                <a:cs typeface="Microsoft Sans Serif"/>
              </a:rPr>
              <a:t> </a:t>
            </a:r>
            <a:r>
              <a:rPr sz="2199" spc="-25" dirty="0">
                <a:latin typeface="Microsoft Sans Serif"/>
                <a:cs typeface="Microsoft Sans Serif"/>
              </a:rPr>
              <a:t>благополучные</a:t>
            </a:r>
            <a:r>
              <a:rPr sz="2199" spc="-20" dirty="0">
                <a:latin typeface="Microsoft Sans Serif"/>
                <a:cs typeface="Microsoft Sans Serif"/>
              </a:rPr>
              <a:t> </a:t>
            </a:r>
            <a:r>
              <a:rPr sz="2199" spc="-10" dirty="0">
                <a:latin typeface="Microsoft Sans Serif"/>
                <a:cs typeface="Microsoft Sans Serif"/>
              </a:rPr>
              <a:t>несовершеннолетние.</a:t>
            </a:r>
            <a:endParaRPr sz="2199">
              <a:latin typeface="Microsoft Sans Serif"/>
              <a:cs typeface="Microsoft Sans Serif"/>
            </a:endParaRPr>
          </a:p>
          <a:p>
            <a:pPr marL="12696" marR="4365585" algn="just">
              <a:lnSpc>
                <a:spcPts val="2019"/>
              </a:lnSpc>
              <a:spcBef>
                <a:spcPts val="565"/>
              </a:spcBef>
            </a:pPr>
            <a:r>
              <a:rPr sz="1799" dirty="0">
                <a:latin typeface="Microsoft Sans Serif"/>
                <a:cs typeface="Microsoft Sans Serif"/>
              </a:rPr>
              <a:t>Эти</a:t>
            </a:r>
            <a:r>
              <a:rPr sz="1799" spc="484" dirty="0">
                <a:latin typeface="Microsoft Sans Serif"/>
                <a:cs typeface="Microsoft Sans Serif"/>
              </a:rPr>
              <a:t>    </a:t>
            </a:r>
            <a:r>
              <a:rPr sz="1799" dirty="0">
                <a:latin typeface="Microsoft Sans Serif"/>
                <a:cs typeface="Microsoft Sans Serif"/>
              </a:rPr>
              <a:t>тенденции</a:t>
            </a:r>
            <a:r>
              <a:rPr sz="1799" spc="490" dirty="0">
                <a:latin typeface="Microsoft Sans Serif"/>
                <a:cs typeface="Microsoft Sans Serif"/>
              </a:rPr>
              <a:t>    </a:t>
            </a:r>
            <a:r>
              <a:rPr sz="1799" dirty="0">
                <a:latin typeface="Microsoft Sans Serif"/>
                <a:cs typeface="Microsoft Sans Serif"/>
              </a:rPr>
              <a:t>нельзя</a:t>
            </a:r>
            <a:r>
              <a:rPr sz="1799" spc="490" dirty="0">
                <a:latin typeface="Microsoft Sans Serif"/>
                <a:cs typeface="Microsoft Sans Serif"/>
              </a:rPr>
              <a:t>    </a:t>
            </a:r>
            <a:r>
              <a:rPr sz="1799" spc="-10" dirty="0">
                <a:latin typeface="Microsoft Sans Serif"/>
                <a:cs typeface="Microsoft Sans Serif"/>
              </a:rPr>
              <a:t>понять </a:t>
            </a:r>
            <a:r>
              <a:rPr sz="1799" dirty="0">
                <a:latin typeface="Microsoft Sans Serif"/>
                <a:cs typeface="Microsoft Sans Serif"/>
              </a:rPr>
              <a:t>исключительно</a:t>
            </a:r>
            <a:r>
              <a:rPr sz="1799" spc="140" dirty="0">
                <a:latin typeface="Microsoft Sans Serif"/>
                <a:cs typeface="Microsoft Sans Serif"/>
              </a:rPr>
              <a:t>  </a:t>
            </a:r>
            <a:r>
              <a:rPr sz="1799" dirty="0">
                <a:latin typeface="Microsoft Sans Serif"/>
                <a:cs typeface="Microsoft Sans Serif"/>
              </a:rPr>
              <a:t>в</a:t>
            </a:r>
            <a:r>
              <a:rPr sz="1799" spc="135" dirty="0">
                <a:latin typeface="Microsoft Sans Serif"/>
                <a:cs typeface="Microsoft Sans Serif"/>
              </a:rPr>
              <a:t>  </a:t>
            </a:r>
            <a:r>
              <a:rPr sz="1799" dirty="0">
                <a:latin typeface="Microsoft Sans Serif"/>
                <a:cs typeface="Microsoft Sans Serif"/>
              </a:rPr>
              <a:t>рамках</a:t>
            </a:r>
            <a:r>
              <a:rPr sz="1799" spc="140" dirty="0">
                <a:latin typeface="Microsoft Sans Serif"/>
                <a:cs typeface="Microsoft Sans Serif"/>
              </a:rPr>
              <a:t>  </a:t>
            </a:r>
            <a:r>
              <a:rPr sz="1799" spc="-20" dirty="0">
                <a:latin typeface="Microsoft Sans Serif"/>
                <a:cs typeface="Microsoft Sans Serif"/>
              </a:rPr>
              <a:t>медицинского </a:t>
            </a:r>
            <a:r>
              <a:rPr sz="1799" dirty="0">
                <a:latin typeface="Microsoft Sans Serif"/>
                <a:cs typeface="Microsoft Sans Serif"/>
              </a:rPr>
              <a:t>подхода,</a:t>
            </a:r>
            <a:r>
              <a:rPr sz="1799" spc="295" dirty="0">
                <a:latin typeface="Microsoft Sans Serif"/>
                <a:cs typeface="Microsoft Sans Serif"/>
              </a:rPr>
              <a:t>   </a:t>
            </a:r>
            <a:r>
              <a:rPr sz="1799" dirty="0">
                <a:latin typeface="Microsoft Sans Serif"/>
                <a:cs typeface="Microsoft Sans Serif"/>
              </a:rPr>
              <a:t>требуется</a:t>
            </a:r>
            <a:r>
              <a:rPr sz="1799" spc="300" dirty="0">
                <a:latin typeface="Microsoft Sans Serif"/>
                <a:cs typeface="Microsoft Sans Serif"/>
              </a:rPr>
              <a:t>   </a:t>
            </a:r>
            <a:r>
              <a:rPr sz="1799" dirty="0">
                <a:latin typeface="Microsoft Sans Serif"/>
                <a:cs typeface="Microsoft Sans Serif"/>
              </a:rPr>
              <a:t>более</a:t>
            </a:r>
            <a:r>
              <a:rPr sz="1799" spc="300" dirty="0">
                <a:latin typeface="Microsoft Sans Serif"/>
                <a:cs typeface="Microsoft Sans Serif"/>
              </a:rPr>
              <a:t>   </a:t>
            </a:r>
            <a:r>
              <a:rPr sz="1799" spc="-10" dirty="0">
                <a:latin typeface="Microsoft Sans Serif"/>
                <a:cs typeface="Microsoft Sans Serif"/>
              </a:rPr>
              <a:t>широкое </a:t>
            </a:r>
            <a:r>
              <a:rPr sz="1799" dirty="0">
                <a:latin typeface="Microsoft Sans Serif"/>
                <a:cs typeface="Microsoft Sans Serif"/>
              </a:rPr>
              <a:t>осмысление</a:t>
            </a:r>
            <a:r>
              <a:rPr sz="1799" spc="355" dirty="0">
                <a:latin typeface="Microsoft Sans Serif"/>
                <a:cs typeface="Microsoft Sans Serif"/>
              </a:rPr>
              <a:t>  </a:t>
            </a:r>
            <a:r>
              <a:rPr sz="1799" dirty="0">
                <a:latin typeface="Microsoft Sans Serif"/>
                <a:cs typeface="Microsoft Sans Serif"/>
              </a:rPr>
              <a:t>суицидального</a:t>
            </a:r>
            <a:r>
              <a:rPr sz="1799" spc="360" dirty="0">
                <a:latin typeface="Microsoft Sans Serif"/>
                <a:cs typeface="Microsoft Sans Serif"/>
              </a:rPr>
              <a:t>  </a:t>
            </a:r>
            <a:r>
              <a:rPr sz="1799" spc="-10" dirty="0">
                <a:latin typeface="Microsoft Sans Serif"/>
                <a:cs typeface="Microsoft Sans Serif"/>
              </a:rPr>
              <a:t>поведения </a:t>
            </a:r>
            <a:r>
              <a:rPr sz="1799" dirty="0">
                <a:latin typeface="Microsoft Sans Serif"/>
                <a:cs typeface="Microsoft Sans Serif"/>
              </a:rPr>
              <a:t>несовершеннолетних</a:t>
            </a:r>
            <a:r>
              <a:rPr sz="1799" spc="45" dirty="0">
                <a:latin typeface="Microsoft Sans Serif"/>
                <a:cs typeface="Microsoft Sans Serif"/>
              </a:rPr>
              <a:t>  </a:t>
            </a:r>
            <a:r>
              <a:rPr sz="1799" dirty="0">
                <a:latin typeface="Microsoft Sans Serif"/>
                <a:cs typeface="Microsoft Sans Serif"/>
              </a:rPr>
              <a:t>как</a:t>
            </a:r>
            <a:r>
              <a:rPr sz="1799" spc="45" dirty="0">
                <a:latin typeface="Microsoft Sans Serif"/>
                <a:cs typeface="Microsoft Sans Serif"/>
              </a:rPr>
              <a:t>  </a:t>
            </a:r>
            <a:r>
              <a:rPr sz="1799" dirty="0">
                <a:latin typeface="Microsoft Sans Serif"/>
                <a:cs typeface="Microsoft Sans Serif"/>
              </a:rPr>
              <a:t>культурного</a:t>
            </a:r>
            <a:r>
              <a:rPr sz="1799" spc="50" dirty="0">
                <a:latin typeface="Microsoft Sans Serif"/>
                <a:cs typeface="Microsoft Sans Serif"/>
              </a:rPr>
              <a:t>  </a:t>
            </a:r>
            <a:r>
              <a:rPr sz="1799" spc="-50" dirty="0">
                <a:latin typeface="Microsoft Sans Serif"/>
                <a:cs typeface="Microsoft Sans Serif"/>
              </a:rPr>
              <a:t>и </a:t>
            </a:r>
            <a:r>
              <a:rPr sz="1799" dirty="0">
                <a:latin typeface="Microsoft Sans Serif"/>
                <a:cs typeface="Microsoft Sans Serif"/>
              </a:rPr>
              <a:t>социально-</a:t>
            </a:r>
            <a:r>
              <a:rPr sz="1799" spc="-20" dirty="0">
                <a:latin typeface="Microsoft Sans Serif"/>
                <a:cs typeface="Microsoft Sans Serif"/>
              </a:rPr>
              <a:t>психологического </a:t>
            </a:r>
            <a:r>
              <a:rPr sz="1799" spc="-10" dirty="0">
                <a:latin typeface="Microsoft Sans Serif"/>
                <a:cs typeface="Microsoft Sans Serif"/>
              </a:rPr>
              <a:t>феномена.</a:t>
            </a:r>
            <a:endParaRPr sz="1799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3260" y="2797945"/>
            <a:ext cx="4204916" cy="26905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837" y="408558"/>
            <a:ext cx="8726057" cy="451071"/>
          </a:xfrm>
          <a:prstGeom prst="rect">
            <a:avLst/>
          </a:prstGeom>
        </p:spPr>
        <p:txBody>
          <a:bodyPr vert="horz" wrap="square" lIns="0" tIns="111661" rIns="0" bIns="0" rtlCol="0">
            <a:spAutoFit/>
          </a:bodyPr>
          <a:lstStyle/>
          <a:p>
            <a:pPr marL="1508942">
              <a:spcBef>
                <a:spcPts val="100"/>
              </a:spcBef>
            </a:pPr>
            <a:r>
              <a:rPr sz="2199" dirty="0"/>
              <a:t>Цель</a:t>
            </a:r>
            <a:r>
              <a:rPr sz="2199" spc="-75" dirty="0"/>
              <a:t> </a:t>
            </a:r>
            <a:r>
              <a:rPr sz="2199" spc="-35" dirty="0"/>
              <a:t>методических</a:t>
            </a:r>
            <a:r>
              <a:rPr sz="2199" spc="-75" dirty="0"/>
              <a:t> </a:t>
            </a:r>
            <a:r>
              <a:rPr sz="2199" spc="-10" dirty="0"/>
              <a:t>рекомендаций</a:t>
            </a:r>
            <a:endParaRPr sz="2199"/>
          </a:p>
        </p:txBody>
      </p:sp>
      <p:sp>
        <p:nvSpPr>
          <p:cNvPr id="3" name="object 3"/>
          <p:cNvSpPr txBox="1"/>
          <p:nvPr/>
        </p:nvSpPr>
        <p:spPr>
          <a:xfrm>
            <a:off x="324878" y="2337181"/>
            <a:ext cx="98394" cy="123072"/>
          </a:xfrm>
          <a:prstGeom prst="rect">
            <a:avLst/>
          </a:prstGeom>
        </p:spPr>
        <p:txBody>
          <a:bodyPr vert="horz" wrap="square" lIns="0" tIns="15235" rIns="0" bIns="0" rtlCol="0">
            <a:spAutoFit/>
          </a:bodyPr>
          <a:lstStyle/>
          <a:p>
            <a:pPr marL="12696">
              <a:spcBef>
                <a:spcPts val="120"/>
              </a:spcBef>
            </a:pPr>
            <a:r>
              <a:rPr sz="70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8778" y="1952752"/>
            <a:ext cx="5084114" cy="815718"/>
          </a:xfrm>
          <a:prstGeom prst="rect">
            <a:avLst/>
          </a:prstGeom>
        </p:spPr>
        <p:txBody>
          <a:bodyPr vert="horz" wrap="square" lIns="0" tIns="62210" rIns="0" bIns="0" rtlCol="0">
            <a:spAutoFit/>
          </a:bodyPr>
          <a:lstStyle/>
          <a:p>
            <a:pPr marL="12696">
              <a:spcBef>
                <a:spcPts val="490"/>
              </a:spcBef>
            </a:pPr>
            <a:r>
              <a:rPr sz="1600" b="1" spc="-10" dirty="0">
                <a:latin typeface="Arial"/>
                <a:cs typeface="Arial"/>
              </a:rPr>
              <a:t>Рекомендации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адресованы:</a:t>
            </a:r>
            <a:endParaRPr sz="1600">
              <a:latin typeface="Arial"/>
              <a:cs typeface="Arial"/>
            </a:endParaRPr>
          </a:p>
          <a:p>
            <a:pPr marL="12696" marR="5078">
              <a:lnSpc>
                <a:spcPts val="1600"/>
              </a:lnSpc>
              <a:spcBef>
                <a:spcPts val="715"/>
              </a:spcBef>
            </a:pPr>
            <a:r>
              <a:rPr sz="1600" spc="-30" dirty="0">
                <a:latin typeface="Microsoft Sans Serif"/>
                <a:cs typeface="Microsoft Sans Serif"/>
              </a:rPr>
              <a:t>врачам-</a:t>
            </a:r>
            <a:r>
              <a:rPr sz="1600" spc="-10" dirty="0">
                <a:latin typeface="Microsoft Sans Serif"/>
                <a:cs typeface="Microsoft Sans Serif"/>
              </a:rPr>
              <a:t>психиатрам,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психотерапевтам,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психиатрам- </a:t>
            </a:r>
            <a:r>
              <a:rPr sz="1600" spc="-20" dirty="0">
                <a:latin typeface="Microsoft Sans Serif"/>
                <a:cs typeface="Microsoft Sans Serif"/>
              </a:rPr>
              <a:t>наркологам,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медицинским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(клиническим)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психологам,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878" y="2833824"/>
            <a:ext cx="98394" cy="123072"/>
          </a:xfrm>
          <a:prstGeom prst="rect">
            <a:avLst/>
          </a:prstGeom>
        </p:spPr>
        <p:txBody>
          <a:bodyPr vert="horz" wrap="square" lIns="0" tIns="15235" rIns="0" bIns="0" rtlCol="0">
            <a:spAutoFit/>
          </a:bodyPr>
          <a:lstStyle/>
          <a:p>
            <a:pPr marL="12696">
              <a:spcBef>
                <a:spcPts val="120"/>
              </a:spcBef>
            </a:pPr>
            <a:r>
              <a:rPr sz="70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778" y="2793170"/>
            <a:ext cx="5209804" cy="258323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  <a:tabLst>
                <a:tab pos="1069019" algn="l"/>
                <a:tab pos="3182935" algn="l"/>
                <a:tab pos="4443032" algn="l"/>
              </a:tabLst>
            </a:pPr>
            <a:r>
              <a:rPr sz="1600" spc="-10" dirty="0">
                <a:latin typeface="Microsoft Sans Serif"/>
                <a:cs typeface="Microsoft Sans Serif"/>
              </a:rPr>
              <a:t>врачам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0" dirty="0">
                <a:latin typeface="Microsoft Sans Serif"/>
                <a:cs typeface="Microsoft Sans Serif"/>
              </a:rPr>
              <a:t>общемедицинской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0" dirty="0">
                <a:latin typeface="Microsoft Sans Serif"/>
                <a:cs typeface="Microsoft Sans Serif"/>
              </a:rPr>
              <a:t>практики,</a:t>
            </a:r>
            <a:r>
              <a:rPr sz="1600" dirty="0">
                <a:latin typeface="Microsoft Sans Serif"/>
                <a:cs typeface="Microsoft Sans Serif"/>
              </a:rPr>
              <a:t>	</a:t>
            </a:r>
            <a:r>
              <a:rPr sz="1600" spc="-10" dirty="0">
                <a:latin typeface="Microsoft Sans Serif"/>
                <a:cs typeface="Microsoft Sans Serif"/>
              </a:rPr>
              <a:t>врачам-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8778" y="2996141"/>
            <a:ext cx="5209804" cy="675427"/>
          </a:xfrm>
          <a:prstGeom prst="rect">
            <a:avLst/>
          </a:prstGeom>
        </p:spPr>
        <p:txBody>
          <a:bodyPr vert="horz" wrap="square" lIns="0" tIns="52688" rIns="0" bIns="0" rtlCol="0">
            <a:spAutoFit/>
          </a:bodyPr>
          <a:lstStyle/>
          <a:p>
            <a:pPr marL="12696" marR="5078" algn="just">
              <a:lnSpc>
                <a:spcPts val="1600"/>
              </a:lnSpc>
              <a:spcBef>
                <a:spcPts val="415"/>
              </a:spcBef>
            </a:pPr>
            <a:r>
              <a:rPr sz="1600" dirty="0">
                <a:latin typeface="Microsoft Sans Serif"/>
                <a:cs typeface="Microsoft Sans Serif"/>
              </a:rPr>
              <a:t>педиатрам</a:t>
            </a:r>
            <a:r>
              <a:rPr sz="1600" spc="375" dirty="0">
                <a:latin typeface="Microsoft Sans Serif"/>
                <a:cs typeface="Microsoft Sans Serif"/>
              </a:rPr>
              <a:t>    </a:t>
            </a:r>
            <a:r>
              <a:rPr sz="1600" dirty="0">
                <a:latin typeface="Microsoft Sans Serif"/>
                <a:cs typeface="Microsoft Sans Serif"/>
              </a:rPr>
              <a:t>и</a:t>
            </a:r>
            <a:r>
              <a:rPr sz="1600" spc="375" dirty="0">
                <a:latin typeface="Microsoft Sans Serif"/>
                <a:cs typeface="Microsoft Sans Serif"/>
              </a:rPr>
              <a:t>    </a:t>
            </a:r>
            <a:r>
              <a:rPr sz="1600" dirty="0">
                <a:latin typeface="Microsoft Sans Serif"/>
                <a:cs typeface="Microsoft Sans Serif"/>
              </a:rPr>
              <a:t>руководителями</a:t>
            </a:r>
            <a:r>
              <a:rPr sz="1600" spc="375" dirty="0">
                <a:latin typeface="Microsoft Sans Serif"/>
                <a:cs typeface="Microsoft Sans Serif"/>
              </a:rPr>
              <a:t>    </a:t>
            </a:r>
            <a:r>
              <a:rPr sz="1600" spc="-20" dirty="0">
                <a:latin typeface="Microsoft Sans Serif"/>
                <a:cs typeface="Microsoft Sans Serif"/>
              </a:rPr>
              <a:t>медицинских </a:t>
            </a:r>
            <a:r>
              <a:rPr sz="1600" dirty="0">
                <a:latin typeface="Microsoft Sans Serif"/>
                <a:cs typeface="Microsoft Sans Serif"/>
              </a:rPr>
              <a:t>организаций,</a:t>
            </a:r>
            <a:r>
              <a:rPr sz="1600" spc="215" dirty="0">
                <a:latin typeface="Microsoft Sans Serif"/>
                <a:cs typeface="Microsoft Sans Serif"/>
              </a:rPr>
              <a:t>  </a:t>
            </a:r>
            <a:r>
              <a:rPr sz="1600" dirty="0">
                <a:latin typeface="Microsoft Sans Serif"/>
                <a:cs typeface="Microsoft Sans Serif"/>
              </a:rPr>
              <a:t>оказывающим</a:t>
            </a:r>
            <a:r>
              <a:rPr sz="1600" spc="215" dirty="0">
                <a:latin typeface="Microsoft Sans Serif"/>
                <a:cs typeface="Microsoft Sans Serif"/>
              </a:rPr>
              <a:t>  </a:t>
            </a:r>
            <a:r>
              <a:rPr sz="1600" dirty="0">
                <a:latin typeface="Microsoft Sans Serif"/>
                <a:cs typeface="Microsoft Sans Serif"/>
              </a:rPr>
              <a:t>медицинскую</a:t>
            </a:r>
            <a:r>
              <a:rPr sz="1600" spc="215" dirty="0">
                <a:latin typeface="Microsoft Sans Serif"/>
                <a:cs typeface="Microsoft Sans Serif"/>
              </a:rPr>
              <a:t>  </a:t>
            </a:r>
            <a:r>
              <a:rPr sz="1600" spc="-10" dirty="0">
                <a:latin typeface="Microsoft Sans Serif"/>
                <a:cs typeface="Microsoft Sans Serif"/>
              </a:rPr>
              <a:t>помощь несовершеннолетним,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4878" y="3736421"/>
            <a:ext cx="98394" cy="123072"/>
          </a:xfrm>
          <a:prstGeom prst="rect">
            <a:avLst/>
          </a:prstGeom>
        </p:spPr>
        <p:txBody>
          <a:bodyPr vert="horz" wrap="square" lIns="0" tIns="15235" rIns="0" bIns="0" rtlCol="0">
            <a:spAutoFit/>
          </a:bodyPr>
          <a:lstStyle/>
          <a:p>
            <a:pPr marL="12696">
              <a:spcBef>
                <a:spcPts val="120"/>
              </a:spcBef>
            </a:pPr>
            <a:r>
              <a:rPr sz="70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778" y="3695768"/>
            <a:ext cx="4164923" cy="675427"/>
          </a:xfrm>
          <a:prstGeom prst="rect">
            <a:avLst/>
          </a:prstGeom>
        </p:spPr>
        <p:txBody>
          <a:bodyPr vert="horz" wrap="square" lIns="0" tIns="52688" rIns="0" bIns="0" rtlCol="0">
            <a:spAutoFit/>
          </a:bodyPr>
          <a:lstStyle/>
          <a:p>
            <a:pPr marL="12696" marR="5078">
              <a:lnSpc>
                <a:spcPts val="1600"/>
              </a:lnSpc>
              <a:spcBef>
                <a:spcPts val="415"/>
              </a:spcBef>
            </a:pPr>
            <a:r>
              <a:rPr sz="1600" spc="-40" dirty="0">
                <a:latin typeface="Microsoft Sans Serif"/>
                <a:cs typeface="Microsoft Sans Serif"/>
              </a:rPr>
              <a:t>педагогам-</a:t>
            </a:r>
            <a:r>
              <a:rPr sz="1600" spc="-20" dirty="0">
                <a:latin typeface="Microsoft Sans Serif"/>
                <a:cs typeface="Microsoft Sans Serif"/>
              </a:rPr>
              <a:t>психологам</a:t>
            </a:r>
            <a:r>
              <a:rPr sz="1600" spc="2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(психологам</a:t>
            </a:r>
            <a:r>
              <a:rPr sz="1600" spc="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сфере образования),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педагогам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и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руководителям </a:t>
            </a:r>
            <a:r>
              <a:rPr sz="1600" spc="-20" dirty="0">
                <a:latin typeface="Microsoft Sans Serif"/>
                <a:cs typeface="Microsoft Sans Serif"/>
              </a:rPr>
              <a:t>образовательных</a:t>
            </a:r>
            <a:r>
              <a:rPr sz="1600" spc="-10" dirty="0">
                <a:latin typeface="Microsoft Sans Serif"/>
                <a:cs typeface="Microsoft Sans Serif"/>
              </a:rPr>
              <a:t> организаций.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50316" y="1828770"/>
            <a:ext cx="3930682" cy="301656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51513" y="1109972"/>
            <a:ext cx="8812294" cy="495108"/>
          </a:xfrm>
          <a:prstGeom prst="rect">
            <a:avLst/>
          </a:prstGeom>
        </p:spPr>
        <p:txBody>
          <a:bodyPr vert="horz" wrap="square" lIns="0" tIns="5713" rIns="0" bIns="0" rtlCol="0">
            <a:spAutoFit/>
          </a:bodyPr>
          <a:lstStyle/>
          <a:p>
            <a:pPr marL="12696" marR="5078">
              <a:lnSpc>
                <a:spcPct val="102600"/>
              </a:lnSpc>
              <a:spcBef>
                <a:spcPts val="45"/>
              </a:spcBef>
            </a:pPr>
            <a:r>
              <a:rPr sz="1600" spc="-10" dirty="0">
                <a:latin typeface="Microsoft Sans Serif"/>
                <a:cs typeface="Microsoft Sans Serif"/>
              </a:rPr>
              <a:t>повышение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эффективности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взаимодействия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специалистов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системы</a:t>
            </a:r>
            <a:r>
              <a:rPr sz="1600" spc="-20" dirty="0">
                <a:latin typeface="Microsoft Sans Serif"/>
                <a:cs typeface="Microsoft Sans Serif"/>
              </a:rPr>
              <a:t> здравоохранения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и </a:t>
            </a:r>
            <a:r>
              <a:rPr sz="1600" spc="-10" dirty="0">
                <a:latin typeface="Microsoft Sans Serif"/>
                <a:cs typeface="Microsoft Sans Serif"/>
              </a:rPr>
              <a:t>образования,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участвующих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профилактике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суицидального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поведения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несовершеннолетних.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837" y="408558"/>
            <a:ext cx="8726057" cy="451071"/>
          </a:xfrm>
          <a:prstGeom prst="rect">
            <a:avLst/>
          </a:prstGeom>
        </p:spPr>
        <p:txBody>
          <a:bodyPr vert="horz" wrap="square" lIns="0" tIns="111661" rIns="0" bIns="0" rtlCol="0">
            <a:spAutoFit/>
          </a:bodyPr>
          <a:lstStyle/>
          <a:p>
            <a:pPr marL="956657">
              <a:spcBef>
                <a:spcPts val="100"/>
              </a:spcBef>
            </a:pPr>
            <a:r>
              <a:rPr sz="2199" spc="-25" dirty="0"/>
              <a:t>Психопрофилактические</a:t>
            </a:r>
            <a:r>
              <a:rPr sz="2199" spc="-20" dirty="0"/>
              <a:t> </a:t>
            </a:r>
            <a:r>
              <a:rPr sz="2199" dirty="0"/>
              <a:t>меры</a:t>
            </a:r>
            <a:r>
              <a:rPr sz="2199" spc="-15" dirty="0"/>
              <a:t> </a:t>
            </a:r>
            <a:r>
              <a:rPr sz="2199" dirty="0"/>
              <a:t>и</a:t>
            </a:r>
            <a:r>
              <a:rPr sz="2199" spc="-20" dirty="0"/>
              <a:t> </a:t>
            </a:r>
            <a:r>
              <a:rPr sz="2199" spc="-10" dirty="0"/>
              <a:t>стратегии</a:t>
            </a:r>
            <a:endParaRPr sz="2199"/>
          </a:p>
        </p:txBody>
      </p:sp>
      <p:sp>
        <p:nvSpPr>
          <p:cNvPr id="3" name="object 3"/>
          <p:cNvSpPr txBox="1"/>
          <p:nvPr/>
        </p:nvSpPr>
        <p:spPr>
          <a:xfrm>
            <a:off x="599111" y="1377363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011" y="1527443"/>
            <a:ext cx="3972578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2235799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неспецифической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психопрофилактике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011" y="1320156"/>
            <a:ext cx="4750209" cy="455152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R="5078" algn="r">
              <a:lnSpc>
                <a:spcPts val="1684"/>
              </a:lnSpc>
              <a:spcBef>
                <a:spcPts val="110"/>
              </a:spcBef>
              <a:tabLst>
                <a:tab pos="1078541" algn="l"/>
                <a:tab pos="2152639" algn="l"/>
                <a:tab pos="3063591" algn="l"/>
                <a:tab pos="3975177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Основное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внимание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следует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уделять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широкой</a:t>
            </a:r>
            <a:endParaRPr sz="1450">
              <a:latin typeface="Microsoft Sans Serif"/>
              <a:cs typeface="Microsoft Sans Serif"/>
            </a:endParaRPr>
          </a:p>
          <a:p>
            <a:pPr marR="5078" algn="r">
              <a:lnSpc>
                <a:spcPts val="1684"/>
              </a:lnSpc>
            </a:pPr>
            <a:r>
              <a:rPr sz="1450" spc="-50" dirty="0">
                <a:latin typeface="Microsoft Sans Serif"/>
                <a:cs typeface="Microsoft Sans Serif"/>
              </a:rPr>
              <a:t>и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011" y="1734744"/>
            <a:ext cx="4748939" cy="662731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078" algn="just">
              <a:lnSpc>
                <a:spcPts val="1630"/>
              </a:lnSpc>
              <a:spcBef>
                <a:spcPts val="254"/>
              </a:spcBef>
            </a:pPr>
            <a:r>
              <a:rPr sz="1450" dirty="0">
                <a:latin typeface="Microsoft Sans Serif"/>
                <a:cs typeface="Microsoft Sans Serif"/>
              </a:rPr>
              <a:t>психогигиене,</a:t>
            </a:r>
            <a:r>
              <a:rPr sz="1450" spc="370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распространению</a:t>
            </a:r>
            <a:r>
              <a:rPr sz="1450" spc="375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375" dirty="0">
                <a:latin typeface="Microsoft Sans Serif"/>
                <a:cs typeface="Microsoft Sans Serif"/>
              </a:rPr>
              <a:t>   </a:t>
            </a:r>
            <a:r>
              <a:rPr sz="1450" spc="-10" dirty="0">
                <a:latin typeface="Microsoft Sans Serif"/>
                <a:cs typeface="Microsoft Sans Serif"/>
              </a:rPr>
              <a:t>пропаганде </a:t>
            </a:r>
            <a:r>
              <a:rPr sz="1450" dirty="0">
                <a:latin typeface="Microsoft Sans Serif"/>
                <a:cs typeface="Microsoft Sans Serif"/>
              </a:rPr>
              <a:t>позитивных</a:t>
            </a:r>
            <a:r>
              <a:rPr sz="1450" spc="18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знаний</a:t>
            </a:r>
            <a:r>
              <a:rPr sz="1450" spc="18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</a:t>
            </a:r>
            <a:r>
              <a:rPr sz="1450" spc="18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психическом</a:t>
            </a:r>
            <a:r>
              <a:rPr sz="1450" spc="18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здоровье,</a:t>
            </a:r>
            <a:r>
              <a:rPr sz="1450" spc="185" dirty="0">
                <a:latin typeface="Microsoft Sans Serif"/>
                <a:cs typeface="Microsoft Sans Serif"/>
              </a:rPr>
              <a:t>  </a:t>
            </a:r>
            <a:r>
              <a:rPr sz="1450" spc="-25" dirty="0">
                <a:latin typeface="Microsoft Sans Serif"/>
                <a:cs typeface="Microsoft Sans Serif"/>
              </a:rPr>
              <a:t>его </a:t>
            </a:r>
            <a:r>
              <a:rPr sz="1450" spc="-10" dirty="0">
                <a:latin typeface="Microsoft Sans Serif"/>
                <a:cs typeface="Microsoft Sans Serif"/>
              </a:rPr>
              <a:t>детерминантах</a:t>
            </a:r>
            <a:r>
              <a:rPr sz="1450" spc="-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-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факторах.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9111" y="2514608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3011" y="2457387"/>
            <a:ext cx="4748939" cy="662731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078" algn="just">
              <a:lnSpc>
                <a:spcPts val="1630"/>
              </a:lnSpc>
              <a:spcBef>
                <a:spcPts val="254"/>
              </a:spcBef>
            </a:pPr>
            <a:r>
              <a:rPr sz="1450" dirty="0">
                <a:latin typeface="Microsoft Sans Serif"/>
                <a:cs typeface="Microsoft Sans Serif"/>
              </a:rPr>
              <a:t>Вторым</a:t>
            </a:r>
            <a:r>
              <a:rPr sz="1450" spc="12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по</a:t>
            </a:r>
            <a:r>
              <a:rPr sz="1450" spc="13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значимости</a:t>
            </a:r>
            <a:r>
              <a:rPr sz="1450" spc="12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является</a:t>
            </a:r>
            <a:r>
              <a:rPr sz="1450" spc="130" dirty="0">
                <a:latin typeface="Microsoft Sans Serif"/>
                <a:cs typeface="Microsoft Sans Serif"/>
              </a:rPr>
              <a:t>  </a:t>
            </a:r>
            <a:r>
              <a:rPr sz="1450" spc="-10" dirty="0">
                <a:latin typeface="Microsoft Sans Serif"/>
                <a:cs typeface="Microsoft Sans Serif"/>
              </a:rPr>
              <a:t>распространение </a:t>
            </a:r>
            <a:r>
              <a:rPr sz="1450" dirty="0">
                <a:latin typeface="Microsoft Sans Serif"/>
                <a:cs typeface="Microsoft Sans Serif"/>
              </a:rPr>
              <a:t>знаний</a:t>
            </a:r>
            <a:r>
              <a:rPr sz="1450" spc="215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о</a:t>
            </a:r>
            <a:r>
              <a:rPr sz="1450" spc="215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признаках</a:t>
            </a:r>
            <a:r>
              <a:rPr sz="1450" spc="215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дистресса,</a:t>
            </a:r>
            <a:r>
              <a:rPr sz="1450" spc="215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депрессии</a:t>
            </a:r>
            <a:r>
              <a:rPr sz="1450" spc="215" dirty="0">
                <a:latin typeface="Microsoft Sans Serif"/>
                <a:cs typeface="Microsoft Sans Serif"/>
              </a:rPr>
              <a:t>   </a:t>
            </a:r>
            <a:r>
              <a:rPr sz="1450" spc="-50" dirty="0">
                <a:latin typeface="Microsoft Sans Serif"/>
                <a:cs typeface="Microsoft Sans Serif"/>
              </a:rPr>
              <a:t>и </a:t>
            </a:r>
            <a:r>
              <a:rPr sz="1450" dirty="0">
                <a:latin typeface="Microsoft Sans Serif"/>
                <a:cs typeface="Microsoft Sans Serif"/>
              </a:rPr>
              <a:t>суицидальной</a:t>
            </a:r>
            <a:r>
              <a:rPr sz="1450" spc="-2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угрозы.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9111" y="3237264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3011" y="3180044"/>
            <a:ext cx="4750209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986494" algn="l"/>
                <a:tab pos="1448635" algn="l"/>
                <a:tab pos="2705558" algn="l"/>
                <a:tab pos="3740298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Третьим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25" dirty="0">
                <a:latin typeface="Microsoft Sans Serif"/>
                <a:cs typeface="Microsoft Sans Serif"/>
              </a:rPr>
              <a:t>по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значимости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является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повышение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011" y="3387344"/>
            <a:ext cx="3941474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1788258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доступности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35" dirty="0">
                <a:latin typeface="Microsoft Sans Serif"/>
                <a:cs typeface="Microsoft Sans Serif"/>
              </a:rPr>
              <a:t>медико-</a:t>
            </a:r>
            <a:r>
              <a:rPr sz="1450" spc="-10" dirty="0">
                <a:latin typeface="Microsoft Sans Serif"/>
                <a:cs typeface="Microsoft Sans Serif"/>
              </a:rPr>
              <a:t>психологической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3011" y="3387344"/>
            <a:ext cx="4749574" cy="455152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078" indent="4620144">
              <a:lnSpc>
                <a:spcPts val="1630"/>
              </a:lnSpc>
              <a:spcBef>
                <a:spcPts val="254"/>
              </a:spcBef>
              <a:tabLst>
                <a:tab pos="2051069" algn="l"/>
                <a:tab pos="3728871" algn="l"/>
                <a:tab pos="4630935" algn="l"/>
              </a:tabLst>
            </a:pPr>
            <a:r>
              <a:rPr sz="1450" spc="-50" dirty="0">
                <a:latin typeface="Microsoft Sans Serif"/>
                <a:cs typeface="Microsoft Sans Serif"/>
              </a:rPr>
              <a:t>и </a:t>
            </a:r>
            <a:r>
              <a:rPr sz="1450" spc="-10" dirty="0">
                <a:latin typeface="Microsoft Sans Serif"/>
                <a:cs typeface="Microsoft Sans Serif"/>
              </a:rPr>
              <a:t>специализированной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психиатрической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помощи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50" dirty="0">
                <a:latin typeface="Microsoft Sans Serif"/>
                <a:cs typeface="Microsoft Sans Serif"/>
              </a:rPr>
              <a:t>и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3011" y="3801932"/>
            <a:ext cx="4747670" cy="455152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078">
              <a:lnSpc>
                <a:spcPts val="1630"/>
              </a:lnSpc>
              <a:spcBef>
                <a:spcPts val="254"/>
              </a:spcBef>
            </a:pPr>
            <a:r>
              <a:rPr sz="1450" dirty="0">
                <a:latin typeface="Microsoft Sans Serif"/>
                <a:cs typeface="Microsoft Sans Serif"/>
              </a:rPr>
              <a:t>распространение</a:t>
            </a:r>
            <a:r>
              <a:rPr sz="1450" spc="41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знаний</a:t>
            </a:r>
            <a:r>
              <a:rPr sz="1450" spc="42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</a:t>
            </a:r>
            <a:r>
              <a:rPr sz="1450" spc="41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существующих</a:t>
            </a:r>
            <a:r>
              <a:rPr sz="1450" spc="42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ресурсах </a:t>
            </a:r>
            <a:r>
              <a:rPr sz="1450" dirty="0">
                <a:latin typeface="Microsoft Sans Serif"/>
                <a:cs typeface="Microsoft Sans Serif"/>
              </a:rPr>
              <a:t>помощи</a:t>
            </a:r>
            <a:r>
              <a:rPr sz="1450" spc="-2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-2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поддержки.</a:t>
            </a:r>
            <a:endParaRPr sz="1450">
              <a:latin typeface="Microsoft Sans Serif"/>
              <a:cs typeface="Microsoft Sans Serif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3785" y="1280303"/>
            <a:ext cx="4113504" cy="41135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837" y="408557"/>
            <a:ext cx="8726057" cy="437378"/>
          </a:xfrm>
          <a:prstGeom prst="rect">
            <a:avLst/>
          </a:prstGeom>
        </p:spPr>
        <p:txBody>
          <a:bodyPr vert="horz" wrap="square" lIns="0" tIns="128572" rIns="0" bIns="0" rtlCol="0">
            <a:spAutoFit/>
          </a:bodyPr>
          <a:lstStyle/>
          <a:p>
            <a:pPr marL="1565440">
              <a:spcBef>
                <a:spcPts val="100"/>
              </a:spcBef>
            </a:pPr>
            <a:r>
              <a:rPr sz="1999" dirty="0"/>
              <a:t>Основа</a:t>
            </a:r>
            <a:r>
              <a:rPr sz="1999" spc="-40" dirty="0"/>
              <a:t> </a:t>
            </a:r>
            <a:r>
              <a:rPr sz="1999" spc="-25" dirty="0"/>
              <a:t>методических</a:t>
            </a:r>
            <a:r>
              <a:rPr sz="1999" spc="-40" dirty="0"/>
              <a:t> </a:t>
            </a:r>
            <a:r>
              <a:rPr sz="1999" spc="-10" dirty="0"/>
              <a:t>рекомендаций</a:t>
            </a:r>
            <a:endParaRPr sz="1999"/>
          </a:p>
        </p:txBody>
      </p:sp>
      <p:sp>
        <p:nvSpPr>
          <p:cNvPr id="3" name="object 3"/>
          <p:cNvSpPr txBox="1"/>
          <p:nvPr/>
        </p:nvSpPr>
        <p:spPr>
          <a:xfrm>
            <a:off x="985099" y="1320155"/>
            <a:ext cx="8426971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1450" dirty="0">
                <a:latin typeface="Microsoft Sans Serif"/>
                <a:cs typeface="Microsoft Sans Serif"/>
              </a:rPr>
              <a:t>В</a:t>
            </a:r>
            <a:r>
              <a:rPr sz="1450" spc="1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основу</a:t>
            </a:r>
            <a:r>
              <a:rPr sz="1450" spc="1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разработанной</a:t>
            </a:r>
            <a:r>
              <a:rPr sz="1450" spc="1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модели</a:t>
            </a:r>
            <a:r>
              <a:rPr sz="1450" spc="1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заложено</a:t>
            </a:r>
            <a:r>
              <a:rPr sz="1450" spc="1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повышение</a:t>
            </a:r>
            <a:r>
              <a:rPr sz="1450" spc="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компетенций</a:t>
            </a:r>
            <a:r>
              <a:rPr sz="1450" spc="1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педагогических</a:t>
            </a:r>
            <a:r>
              <a:rPr sz="1450" spc="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работников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011" y="1527443"/>
            <a:ext cx="6810770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1752074" algn="l"/>
                <a:tab pos="3063591" algn="l"/>
                <a:tab pos="3397500" algn="l"/>
                <a:tab pos="4790907" algn="l"/>
                <a:tab pos="5931025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образовательных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организаций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50" dirty="0">
                <a:latin typeface="Microsoft Sans Serif"/>
                <a:cs typeface="Microsoft Sans Serif"/>
              </a:rPr>
              <a:t>и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просвещение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родителей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(законных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011" y="1527443"/>
            <a:ext cx="8503782" cy="455152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078" indent="7015279">
              <a:lnSpc>
                <a:spcPts val="1630"/>
              </a:lnSpc>
              <a:spcBef>
                <a:spcPts val="254"/>
              </a:spcBef>
              <a:tabLst>
                <a:tab pos="1441018" algn="l"/>
                <a:tab pos="1897445" algn="l"/>
                <a:tab pos="2979161" algn="l"/>
                <a:tab pos="4238623" algn="l"/>
                <a:tab pos="5629491" algn="l"/>
                <a:tab pos="6675022" algn="l"/>
                <a:tab pos="7043845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представителей) обучающихся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25" dirty="0">
                <a:latin typeface="Microsoft Sans Serif"/>
                <a:cs typeface="Microsoft Sans Serif"/>
              </a:rPr>
              <a:t>по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вопросам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сохранения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психического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здоровья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335" dirty="0">
                <a:latin typeface="Microsoft Sans Serif"/>
                <a:cs typeface="Microsoft Sans Serif"/>
              </a:rPr>
              <a:t>–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b="1" spc="-10" dirty="0">
                <a:latin typeface="Arial"/>
                <a:cs typeface="Arial"/>
              </a:rPr>
              <a:t>популяционное</a:t>
            </a:r>
            <a:endParaRPr sz="1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011" y="2149331"/>
            <a:ext cx="8101318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1715255" algn="l"/>
                <a:tab pos="2010442" algn="l"/>
                <a:tab pos="3167065" algn="l"/>
                <a:tab pos="4420813" algn="l"/>
                <a:tab pos="5868814" algn="l"/>
                <a:tab pos="6164000" algn="l"/>
                <a:tab pos="7066699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информирование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50" dirty="0">
                <a:latin typeface="Microsoft Sans Serif"/>
                <a:cs typeface="Microsoft Sans Serif"/>
              </a:rPr>
              <a:t>о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возможных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психических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расстройствах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50" dirty="0">
                <a:latin typeface="Microsoft Sans Serif"/>
                <a:cs typeface="Microsoft Sans Serif"/>
              </a:rPr>
              <a:t>и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методах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совладания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3011" y="1942031"/>
            <a:ext cx="8492355" cy="455152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R="5078" algn="r">
              <a:lnSpc>
                <a:spcPts val="1684"/>
              </a:lnSpc>
              <a:spcBef>
                <a:spcPts val="110"/>
              </a:spcBef>
              <a:tabLst>
                <a:tab pos="1961561" algn="l"/>
                <a:tab pos="2456713" algn="l"/>
                <a:tab pos="3591117" algn="l"/>
                <a:tab pos="5934199" algn="l"/>
                <a:tab pos="6808966" algn="l"/>
                <a:tab pos="8260776" algn="l"/>
              </a:tabLst>
            </a:pPr>
            <a:r>
              <a:rPr sz="1450" b="1" spc="-10" dirty="0">
                <a:latin typeface="Arial"/>
                <a:cs typeface="Arial"/>
              </a:rPr>
              <a:t>психообразование</a:t>
            </a:r>
            <a:r>
              <a:rPr sz="1450" b="1" dirty="0">
                <a:latin typeface="Arial"/>
                <a:cs typeface="Arial"/>
              </a:rPr>
              <a:t>	</a:t>
            </a:r>
            <a:r>
              <a:rPr sz="1450" spc="-25" dirty="0">
                <a:latin typeface="Microsoft Sans Serif"/>
                <a:cs typeface="Microsoft Sans Serif"/>
              </a:rPr>
              <a:t>как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системная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психопрофилактическая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работа,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направленная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25" dirty="0">
                <a:latin typeface="Microsoft Sans Serif"/>
                <a:cs typeface="Microsoft Sans Serif"/>
              </a:rPr>
              <a:t>на</a:t>
            </a:r>
            <a:endParaRPr sz="1450">
              <a:latin typeface="Microsoft Sans Serif"/>
              <a:cs typeface="Microsoft Sans Serif"/>
            </a:endParaRPr>
          </a:p>
          <a:p>
            <a:pPr marR="6348" algn="r">
              <a:lnSpc>
                <a:spcPts val="1684"/>
              </a:lnSpc>
            </a:pPr>
            <a:r>
              <a:rPr sz="1450" spc="-25" dirty="0">
                <a:latin typeface="Microsoft Sans Serif"/>
                <a:cs typeface="Microsoft Sans Serif"/>
              </a:rPr>
              <a:t>со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3011" y="2356619"/>
            <a:ext cx="5468803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1450" spc="-10" dirty="0">
                <a:latin typeface="Microsoft Sans Serif"/>
                <a:cs typeface="Microsoft Sans Serif"/>
              </a:rPr>
              <a:t>специфическими</a:t>
            </a:r>
            <a:r>
              <a:rPr sz="1450" spc="-3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проблемами</a:t>
            </a:r>
            <a:r>
              <a:rPr sz="1450" spc="-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в</a:t>
            </a:r>
            <a:r>
              <a:rPr sz="1450" spc="-3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сфере</a:t>
            </a:r>
            <a:r>
              <a:rPr sz="1450" spc="-4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психического</a:t>
            </a:r>
            <a:r>
              <a:rPr sz="1450" spc="-3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здоровья.</a:t>
            </a:r>
            <a:endParaRPr sz="145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97632" y="2651458"/>
            <a:ext cx="9209679" cy="3005143"/>
            <a:chOff x="297726" y="2651400"/>
            <a:chExt cx="9212580" cy="300609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726" y="2651400"/>
              <a:ext cx="4731473" cy="30056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200" y="2670120"/>
              <a:ext cx="4480559" cy="29869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AE8EAC-DFF9-8ECB-B7F1-558F223AF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" y="893"/>
            <a:ext cx="10043987" cy="56687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9111" y="1377363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3011" y="1320155"/>
            <a:ext cx="8647246" cy="662731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078" algn="just">
              <a:lnSpc>
                <a:spcPts val="1630"/>
              </a:lnSpc>
              <a:spcBef>
                <a:spcPts val="254"/>
              </a:spcBef>
            </a:pPr>
            <a:r>
              <a:rPr sz="1450" dirty="0">
                <a:latin typeface="Microsoft Sans Serif"/>
                <a:cs typeface="Microsoft Sans Serif"/>
              </a:rPr>
              <a:t>Рекомендуется</a:t>
            </a:r>
            <a:r>
              <a:rPr sz="1450" spc="47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организовать:</a:t>
            </a:r>
            <a:r>
              <a:rPr sz="1450" spc="47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очные</a:t>
            </a:r>
            <a:r>
              <a:rPr sz="1450" spc="47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47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онлайн</a:t>
            </a:r>
            <a:r>
              <a:rPr sz="1450" spc="4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лекции,</a:t>
            </a:r>
            <a:r>
              <a:rPr sz="1450" spc="47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размещения</a:t>
            </a:r>
            <a:r>
              <a:rPr sz="1450" spc="47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видеороликов</a:t>
            </a:r>
            <a:r>
              <a:rPr sz="1450" spc="45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на</a:t>
            </a:r>
            <a:r>
              <a:rPr sz="1450" spc="47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сайтах образовательных</a:t>
            </a:r>
            <a:r>
              <a:rPr sz="1450" spc="-3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-3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медицинских</a:t>
            </a:r>
            <a:r>
              <a:rPr sz="1450" spc="32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организаций,</a:t>
            </a:r>
            <a:r>
              <a:rPr sz="1450" spc="-2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распространения</a:t>
            </a:r>
            <a:r>
              <a:rPr sz="1450" spc="-3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памяток</a:t>
            </a:r>
            <a:r>
              <a:rPr sz="1450" spc="-3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-3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буклетов</a:t>
            </a:r>
            <a:r>
              <a:rPr sz="1450" spc="-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для</a:t>
            </a:r>
            <a:r>
              <a:rPr sz="1450" spc="-2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педагогов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27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родителей</a:t>
            </a:r>
            <a:r>
              <a:rPr sz="1450" spc="28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(законных</a:t>
            </a:r>
            <a:r>
              <a:rPr sz="1450" spc="28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представителей)</a:t>
            </a:r>
            <a:r>
              <a:rPr sz="1450" spc="27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обучающихся</a:t>
            </a:r>
            <a:r>
              <a:rPr sz="1450" spc="28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</a:t>
            </a:r>
            <a:r>
              <a:rPr sz="1450" spc="27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симптомах</a:t>
            </a:r>
            <a:r>
              <a:rPr sz="1450" spc="28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психических</a:t>
            </a:r>
            <a:r>
              <a:rPr sz="1450" spc="27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расстройств</a:t>
            </a:r>
            <a:r>
              <a:rPr sz="1450" spc="280" dirty="0">
                <a:latin typeface="Microsoft Sans Serif"/>
                <a:cs typeface="Microsoft Sans Serif"/>
              </a:rPr>
              <a:t> </a:t>
            </a:r>
            <a:r>
              <a:rPr sz="1450" spc="-50" dirty="0">
                <a:latin typeface="Microsoft Sans Serif"/>
                <a:cs typeface="Microsoft Sans Serif"/>
              </a:rPr>
              <a:t>у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011" y="1942031"/>
            <a:ext cx="8651055" cy="1077256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078" algn="just">
              <a:lnSpc>
                <a:spcPts val="1630"/>
              </a:lnSpc>
              <a:spcBef>
                <a:spcPts val="254"/>
              </a:spcBef>
            </a:pPr>
            <a:r>
              <a:rPr sz="1450" dirty="0">
                <a:latin typeface="Microsoft Sans Serif"/>
                <a:cs typeface="Microsoft Sans Serif"/>
              </a:rPr>
              <a:t>детей</a:t>
            </a:r>
            <a:r>
              <a:rPr sz="1450" spc="229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229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подростков,</a:t>
            </a:r>
            <a:r>
              <a:rPr sz="1450" spc="229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</a:t>
            </a:r>
            <a:r>
              <a:rPr sz="1450" spc="23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важности</a:t>
            </a:r>
            <a:r>
              <a:rPr sz="1450" spc="229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проведения</a:t>
            </a:r>
            <a:r>
              <a:rPr sz="1450" spc="229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своевременной</a:t>
            </a:r>
            <a:r>
              <a:rPr sz="1450" spc="229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диагностики</a:t>
            </a:r>
            <a:r>
              <a:rPr sz="1450" spc="23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229" dirty="0">
                <a:latin typeface="Microsoft Sans Serif"/>
                <a:cs typeface="Microsoft Sans Serif"/>
              </a:rPr>
              <a:t>  </a:t>
            </a:r>
            <a:r>
              <a:rPr sz="1450" spc="-10" dirty="0">
                <a:latin typeface="Microsoft Sans Serif"/>
                <a:cs typeface="Microsoft Sans Serif"/>
              </a:rPr>
              <a:t>соблюдения </a:t>
            </a:r>
            <a:r>
              <a:rPr sz="1450" dirty="0">
                <a:latin typeface="Microsoft Sans Serif"/>
                <a:cs typeface="Microsoft Sans Serif"/>
              </a:rPr>
              <a:t>рекомендаций</a:t>
            </a:r>
            <a:r>
              <a:rPr sz="1450" spc="19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специалистов;</a:t>
            </a:r>
            <a:r>
              <a:rPr sz="1450" spc="24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обучение</a:t>
            </a:r>
            <a:r>
              <a:rPr sz="1450" spc="195" dirty="0">
                <a:latin typeface="Microsoft Sans Serif"/>
                <a:cs typeface="Microsoft Sans Serif"/>
              </a:rPr>
              <a:t> </a:t>
            </a:r>
            <a:r>
              <a:rPr sz="1450" spc="-30" dirty="0">
                <a:latin typeface="Microsoft Sans Serif"/>
                <a:cs typeface="Microsoft Sans Serif"/>
              </a:rPr>
              <a:t>педагогов-</a:t>
            </a:r>
            <a:r>
              <a:rPr sz="1450" dirty="0">
                <a:latin typeface="Microsoft Sans Serif"/>
                <a:cs typeface="Microsoft Sans Serif"/>
              </a:rPr>
              <a:t>психологов</a:t>
            </a:r>
            <a:r>
              <a:rPr sz="1450" spc="18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19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иных</a:t>
            </a:r>
            <a:r>
              <a:rPr sz="1450" spc="19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педагогических</a:t>
            </a:r>
            <a:r>
              <a:rPr sz="1450" spc="19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работников </a:t>
            </a:r>
            <a:r>
              <a:rPr sz="1450" dirty="0">
                <a:latin typeface="Microsoft Sans Serif"/>
                <a:cs typeface="Microsoft Sans Serif"/>
              </a:rPr>
              <a:t>образовательных</a:t>
            </a:r>
            <a:r>
              <a:rPr sz="1450" spc="2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организаций</a:t>
            </a:r>
            <a:r>
              <a:rPr sz="1450" spc="2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в</a:t>
            </a:r>
            <a:r>
              <a:rPr sz="1450" spc="2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плане</a:t>
            </a:r>
            <a:r>
              <a:rPr sz="1450" spc="27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настороженности</a:t>
            </a:r>
            <a:r>
              <a:rPr sz="1450" spc="2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в</a:t>
            </a:r>
            <a:r>
              <a:rPr sz="1450" spc="26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отношении</a:t>
            </a:r>
            <a:r>
              <a:rPr sz="1450" spc="2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инициальных</a:t>
            </a:r>
            <a:r>
              <a:rPr sz="1450" spc="27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симптомов </a:t>
            </a:r>
            <a:r>
              <a:rPr sz="1450" dirty="0">
                <a:latin typeface="Microsoft Sans Serif"/>
                <a:cs typeface="Microsoft Sans Serif"/>
              </a:rPr>
              <a:t>донозологических</a:t>
            </a:r>
            <a:r>
              <a:rPr sz="1450" spc="229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психопатологических</a:t>
            </a:r>
            <a:r>
              <a:rPr sz="1450" spc="2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состояний</a:t>
            </a:r>
            <a:r>
              <a:rPr sz="1450" spc="2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у</a:t>
            </a:r>
            <a:r>
              <a:rPr sz="1450" spc="2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детей</a:t>
            </a:r>
            <a:r>
              <a:rPr sz="1450" spc="2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2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подростков,</a:t>
            </a:r>
            <a:r>
              <a:rPr sz="1450" spc="2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углубленной</a:t>
            </a:r>
            <a:r>
              <a:rPr sz="1450" spc="2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работы</a:t>
            </a:r>
            <a:r>
              <a:rPr sz="1450" spc="235" dirty="0">
                <a:latin typeface="Microsoft Sans Serif"/>
                <a:cs typeface="Microsoft Sans Serif"/>
              </a:rPr>
              <a:t> </a:t>
            </a:r>
            <a:r>
              <a:rPr sz="1450" spc="-50" dirty="0">
                <a:latin typeface="Microsoft Sans Serif"/>
                <a:cs typeface="Microsoft Sans Serif"/>
              </a:rPr>
              <a:t>с </a:t>
            </a:r>
            <a:r>
              <a:rPr sz="1450" dirty="0">
                <a:latin typeface="Microsoft Sans Serif"/>
                <a:cs typeface="Microsoft Sans Serif"/>
              </a:rPr>
              <a:t>обучающимися</a:t>
            </a:r>
            <a:r>
              <a:rPr sz="1450" spc="-7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из</a:t>
            </a:r>
            <a:r>
              <a:rPr sz="1450" spc="-7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«групп</a:t>
            </a:r>
            <a:r>
              <a:rPr sz="1450" spc="-6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риска».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2837" y="408557"/>
            <a:ext cx="8726057" cy="423443"/>
          </a:xfrm>
          <a:prstGeom prst="rect">
            <a:avLst/>
          </a:prstGeom>
        </p:spPr>
        <p:txBody>
          <a:bodyPr vert="horz" wrap="square" lIns="0" tIns="84300" rIns="0" bIns="0" rtlCol="0">
            <a:spAutoFit/>
          </a:bodyPr>
          <a:lstStyle/>
          <a:p>
            <a:pPr marL="1384520">
              <a:spcBef>
                <a:spcPts val="100"/>
              </a:spcBef>
            </a:pPr>
            <a:r>
              <a:rPr sz="2199" dirty="0"/>
              <a:t>I</a:t>
            </a:r>
            <a:r>
              <a:rPr sz="2199" spc="-40" dirty="0"/>
              <a:t> </a:t>
            </a:r>
            <a:r>
              <a:rPr sz="2199" dirty="0"/>
              <a:t>этап</a:t>
            </a:r>
            <a:r>
              <a:rPr sz="2199" spc="-35" dirty="0"/>
              <a:t> </a:t>
            </a:r>
            <a:r>
              <a:rPr sz="2199" spc="570" dirty="0"/>
              <a:t>–</a:t>
            </a:r>
            <a:r>
              <a:rPr sz="2199" spc="-35" dirty="0"/>
              <a:t> </a:t>
            </a:r>
            <a:r>
              <a:rPr sz="2199" spc="-10" dirty="0"/>
              <a:t>популяционное</a:t>
            </a:r>
            <a:r>
              <a:rPr sz="2199" spc="-40" dirty="0"/>
              <a:t> </a:t>
            </a:r>
            <a:r>
              <a:rPr sz="2199" spc="-10" dirty="0"/>
              <a:t>психообразование</a:t>
            </a:r>
            <a:endParaRPr sz="2199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65753" y="2549268"/>
            <a:ext cx="5612787" cy="311948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915" y="2409168"/>
            <a:ext cx="98394" cy="123072"/>
          </a:xfrm>
          <a:prstGeom prst="rect">
            <a:avLst/>
          </a:prstGeom>
        </p:spPr>
        <p:txBody>
          <a:bodyPr vert="horz" wrap="square" lIns="0" tIns="15235" rIns="0" bIns="0" rtlCol="0">
            <a:spAutoFit/>
          </a:bodyPr>
          <a:lstStyle/>
          <a:p>
            <a:pPr marL="12696">
              <a:spcBef>
                <a:spcPts val="120"/>
              </a:spcBef>
            </a:pPr>
            <a:r>
              <a:rPr sz="70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0915" y="3514736"/>
            <a:ext cx="98394" cy="123072"/>
          </a:xfrm>
          <a:prstGeom prst="rect">
            <a:avLst/>
          </a:prstGeom>
        </p:spPr>
        <p:txBody>
          <a:bodyPr vert="horz" wrap="square" lIns="0" tIns="15235" rIns="0" bIns="0" rtlCol="0">
            <a:spAutoFit/>
          </a:bodyPr>
          <a:lstStyle/>
          <a:p>
            <a:pPr marL="12696">
              <a:spcBef>
                <a:spcPts val="120"/>
              </a:spcBef>
            </a:pPr>
            <a:r>
              <a:rPr sz="70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4815" y="2368503"/>
            <a:ext cx="8661212" cy="2186886"/>
          </a:xfrm>
          <a:prstGeom prst="rect">
            <a:avLst/>
          </a:prstGeom>
        </p:spPr>
        <p:txBody>
          <a:bodyPr vert="horz" wrap="square" lIns="0" tIns="52688" rIns="0" bIns="0" rtlCol="0">
            <a:spAutoFit/>
          </a:bodyPr>
          <a:lstStyle/>
          <a:p>
            <a:pPr marL="12696" marR="5078" algn="just">
              <a:lnSpc>
                <a:spcPts val="1600"/>
              </a:lnSpc>
              <a:spcBef>
                <a:spcPts val="415"/>
              </a:spcBef>
            </a:pPr>
            <a:r>
              <a:rPr sz="1600" dirty="0">
                <a:latin typeface="Microsoft Sans Serif"/>
                <a:cs typeface="Microsoft Sans Serif"/>
              </a:rPr>
              <a:t>Результаты</a:t>
            </a:r>
            <a:r>
              <a:rPr sz="1600" spc="85" dirty="0">
                <a:latin typeface="Microsoft Sans Serif"/>
                <a:cs typeface="Microsoft Sans Serif"/>
              </a:rPr>
              <a:t>  </a:t>
            </a:r>
            <a:r>
              <a:rPr sz="1600" dirty="0">
                <a:latin typeface="Microsoft Sans Serif"/>
                <a:cs typeface="Microsoft Sans Serif"/>
              </a:rPr>
              <a:t>служат</a:t>
            </a:r>
            <a:r>
              <a:rPr sz="1600" spc="95" dirty="0">
                <a:latin typeface="Microsoft Sans Serif"/>
                <a:cs typeface="Microsoft Sans Serif"/>
              </a:rPr>
              <a:t>  </a:t>
            </a:r>
            <a:r>
              <a:rPr sz="1600" dirty="0">
                <a:latin typeface="Microsoft Sans Serif"/>
                <a:cs typeface="Microsoft Sans Serif"/>
              </a:rPr>
              <a:t>для</a:t>
            </a:r>
            <a:r>
              <a:rPr sz="1600" spc="85" dirty="0">
                <a:latin typeface="Microsoft Sans Serif"/>
                <a:cs typeface="Microsoft Sans Serif"/>
              </a:rPr>
              <a:t>  </a:t>
            </a:r>
            <a:r>
              <a:rPr sz="1600" dirty="0">
                <a:latin typeface="Microsoft Sans Serif"/>
                <a:cs typeface="Microsoft Sans Serif"/>
              </a:rPr>
              <a:t>последующего</a:t>
            </a:r>
            <a:r>
              <a:rPr sz="1600" spc="90" dirty="0">
                <a:latin typeface="Microsoft Sans Serif"/>
                <a:cs typeface="Microsoft Sans Serif"/>
              </a:rPr>
              <a:t>  </a:t>
            </a:r>
            <a:r>
              <a:rPr sz="1600" dirty="0">
                <a:latin typeface="Microsoft Sans Serif"/>
                <a:cs typeface="Microsoft Sans Serif"/>
              </a:rPr>
              <a:t>принятия</a:t>
            </a:r>
            <a:r>
              <a:rPr sz="1600" spc="90" dirty="0">
                <a:latin typeface="Microsoft Sans Serif"/>
                <a:cs typeface="Microsoft Sans Serif"/>
              </a:rPr>
              <a:t>  </a:t>
            </a:r>
            <a:r>
              <a:rPr sz="1600" dirty="0">
                <a:latin typeface="Microsoft Sans Serif"/>
                <a:cs typeface="Microsoft Sans Serif"/>
              </a:rPr>
              <a:t>решения</a:t>
            </a:r>
            <a:r>
              <a:rPr sz="1600" spc="110" dirty="0">
                <a:latin typeface="Microsoft Sans Serif"/>
                <a:cs typeface="Microsoft Sans Serif"/>
              </a:rPr>
              <a:t>  </a:t>
            </a:r>
            <a:r>
              <a:rPr sz="1600" i="1" spc="-20" dirty="0">
                <a:latin typeface="Arial"/>
                <a:cs typeface="Arial"/>
              </a:rPr>
              <a:t>психолого-</a:t>
            </a:r>
            <a:r>
              <a:rPr sz="1600" i="1" spc="-10" dirty="0">
                <a:latin typeface="Arial"/>
                <a:cs typeface="Arial"/>
              </a:rPr>
              <a:t>педагогическим </a:t>
            </a:r>
            <a:r>
              <a:rPr sz="1600" i="1" dirty="0">
                <a:latin typeface="Arial"/>
                <a:cs typeface="Arial"/>
              </a:rPr>
              <a:t>консилиумом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образовательной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организации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мерах</a:t>
            </a:r>
            <a:r>
              <a:rPr sz="1600" spc="-25" dirty="0">
                <a:latin typeface="Microsoft Sans Serif"/>
                <a:cs typeface="Microsoft Sans Serif"/>
              </a:rPr>
              <a:t> психолого-педагогической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коррекции </a:t>
            </a:r>
            <a:r>
              <a:rPr sz="1600" dirty="0">
                <a:latin typeface="Microsoft Sans Serif"/>
                <a:cs typeface="Microsoft Sans Serif"/>
              </a:rPr>
              <a:t>и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поддержки</a:t>
            </a:r>
            <a:r>
              <a:rPr sz="1600" spc="4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или</a:t>
            </a:r>
            <a:r>
              <a:rPr sz="1600" spc="434" dirty="0">
                <a:latin typeface="Microsoft Sans Serif"/>
                <a:cs typeface="Microsoft Sans Serif"/>
              </a:rPr>
              <a:t> </a:t>
            </a:r>
            <a:r>
              <a:rPr sz="1600" i="1" dirty="0">
                <a:latin typeface="Arial"/>
                <a:cs typeface="Arial"/>
              </a:rPr>
              <a:t>рекомендации</a:t>
            </a:r>
            <a:r>
              <a:rPr sz="1600" i="1" spc="405" dirty="0">
                <a:latin typeface="Arial"/>
                <a:cs typeface="Arial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</a:t>
            </a:r>
            <a:r>
              <a:rPr sz="1600" spc="4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направлении</a:t>
            </a:r>
            <a:r>
              <a:rPr sz="1600" spc="4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ребенка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к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клиническому</a:t>
            </a:r>
            <a:r>
              <a:rPr sz="1600" spc="4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психологу</a:t>
            </a:r>
            <a:r>
              <a:rPr sz="1600" spc="415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в </a:t>
            </a:r>
            <a:r>
              <a:rPr sz="1600" dirty="0">
                <a:latin typeface="Microsoft Sans Serif"/>
                <a:cs typeface="Microsoft Sans Serif"/>
              </a:rPr>
              <a:t>медицинскую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организацию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общесоматической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сети,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том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числе</a:t>
            </a:r>
            <a:r>
              <a:rPr sz="1600" spc="2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участием</a:t>
            </a:r>
            <a:r>
              <a:rPr sz="1600" spc="2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психиатра </a:t>
            </a:r>
            <a:r>
              <a:rPr sz="1600" spc="-25" dirty="0">
                <a:latin typeface="Microsoft Sans Serif"/>
                <a:cs typeface="Microsoft Sans Serif"/>
              </a:rPr>
              <a:t>(профилактический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осмотр).</a:t>
            </a:r>
            <a:endParaRPr sz="1600">
              <a:latin typeface="Microsoft Sans Serif"/>
              <a:cs typeface="Microsoft Sans Serif"/>
            </a:endParaRPr>
          </a:p>
          <a:p>
            <a:pPr marL="12696" marR="10157" algn="just">
              <a:lnSpc>
                <a:spcPts val="1600"/>
              </a:lnSpc>
              <a:spcBef>
                <a:spcPts val="710"/>
              </a:spcBef>
            </a:pP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49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условиях</a:t>
            </a:r>
            <a:r>
              <a:rPr sz="1600" spc="49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образовательных</a:t>
            </a:r>
            <a:r>
              <a:rPr sz="1600" spc="49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организаций</a:t>
            </a:r>
            <a:r>
              <a:rPr sz="1600" spc="49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</a:t>
            </a:r>
            <a:r>
              <a:rPr sz="1600" spc="49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обучающимися,</a:t>
            </a:r>
            <a:r>
              <a:rPr sz="1600" spc="49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включенными</a:t>
            </a:r>
            <a:r>
              <a:rPr sz="1600" spc="49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49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«группу </a:t>
            </a:r>
            <a:r>
              <a:rPr sz="1600" dirty="0">
                <a:latin typeface="Microsoft Sans Serif"/>
                <a:cs typeface="Microsoft Sans Serif"/>
              </a:rPr>
              <a:t>риска»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суицидального</a:t>
            </a:r>
            <a:r>
              <a:rPr sz="1600" spc="409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поведения</a:t>
            </a:r>
            <a:r>
              <a:rPr sz="1600" spc="409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(в</a:t>
            </a:r>
            <a:r>
              <a:rPr sz="1600" spc="409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том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числе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после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лечения</a:t>
            </a:r>
            <a:r>
              <a:rPr sz="1600" spc="40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40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специализированном </a:t>
            </a:r>
            <a:r>
              <a:rPr sz="1600" dirty="0">
                <a:latin typeface="Microsoft Sans Serif"/>
                <a:cs typeface="Microsoft Sans Serif"/>
              </a:rPr>
              <a:t>медучреждении),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организуется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адресная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психопрофилактическая,</a:t>
            </a:r>
            <a:r>
              <a:rPr sz="1600" spc="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психокоррекционная</a:t>
            </a:r>
            <a:r>
              <a:rPr sz="1600" spc="50" dirty="0">
                <a:latin typeface="Microsoft Sans Serif"/>
                <a:cs typeface="Microsoft Sans Serif"/>
              </a:rPr>
              <a:t> </a:t>
            </a:r>
            <a:r>
              <a:rPr sz="1600" spc="-50" dirty="0">
                <a:latin typeface="Microsoft Sans Serif"/>
                <a:cs typeface="Microsoft Sans Serif"/>
              </a:rPr>
              <a:t>и </a:t>
            </a:r>
            <a:r>
              <a:rPr sz="1600" dirty="0">
                <a:latin typeface="Microsoft Sans Serif"/>
                <a:cs typeface="Microsoft Sans Serif"/>
              </a:rPr>
              <a:t>социальная</a:t>
            </a:r>
            <a:r>
              <a:rPr sz="1600" spc="240" dirty="0">
                <a:latin typeface="Microsoft Sans Serif"/>
                <a:cs typeface="Microsoft Sans Serif"/>
              </a:rPr>
              <a:t>   </a:t>
            </a:r>
            <a:r>
              <a:rPr sz="1600" dirty="0">
                <a:latin typeface="Microsoft Sans Serif"/>
                <a:cs typeface="Microsoft Sans Serif"/>
              </a:rPr>
              <a:t>работа</a:t>
            </a:r>
            <a:r>
              <a:rPr sz="1600" spc="245" dirty="0">
                <a:latin typeface="Microsoft Sans Serif"/>
                <a:cs typeface="Microsoft Sans Serif"/>
              </a:rPr>
              <a:t>   </a:t>
            </a:r>
            <a:r>
              <a:rPr sz="1600" spc="409" dirty="0">
                <a:latin typeface="Microsoft Sans Serif"/>
                <a:cs typeface="Microsoft Sans Serif"/>
              </a:rPr>
              <a:t>–</a:t>
            </a:r>
            <a:r>
              <a:rPr sz="1600" spc="245" dirty="0">
                <a:latin typeface="Microsoft Sans Serif"/>
                <a:cs typeface="Microsoft Sans Serif"/>
              </a:rPr>
              <a:t>   </a:t>
            </a:r>
            <a:r>
              <a:rPr sz="1600" dirty="0">
                <a:latin typeface="Microsoft Sans Serif"/>
                <a:cs typeface="Microsoft Sans Serif"/>
              </a:rPr>
              <a:t>первичная</a:t>
            </a:r>
            <a:r>
              <a:rPr sz="1600" spc="245" dirty="0">
                <a:latin typeface="Microsoft Sans Serif"/>
                <a:cs typeface="Microsoft Sans Serif"/>
              </a:rPr>
              <a:t>   </a:t>
            </a:r>
            <a:r>
              <a:rPr sz="1600" dirty="0">
                <a:latin typeface="Microsoft Sans Serif"/>
                <a:cs typeface="Microsoft Sans Serif"/>
              </a:rPr>
              <a:t>психопрофилактика,</a:t>
            </a:r>
            <a:r>
              <a:rPr sz="1600" spc="245" dirty="0">
                <a:latin typeface="Microsoft Sans Serif"/>
                <a:cs typeface="Microsoft Sans Serif"/>
              </a:rPr>
              <a:t>   </a:t>
            </a:r>
            <a:r>
              <a:rPr sz="1600" spc="-25" dirty="0">
                <a:latin typeface="Microsoft Sans Serif"/>
                <a:cs typeface="Microsoft Sans Serif"/>
              </a:rPr>
              <a:t>психолого-</a:t>
            </a:r>
            <a:r>
              <a:rPr sz="1600" spc="-10" dirty="0">
                <a:latin typeface="Microsoft Sans Serif"/>
                <a:cs typeface="Microsoft Sans Serif"/>
              </a:rPr>
              <a:t>педагогическое </a:t>
            </a:r>
            <a:r>
              <a:rPr sz="1600" spc="-25" dirty="0">
                <a:latin typeface="Microsoft Sans Serif"/>
                <a:cs typeface="Microsoft Sans Serif"/>
              </a:rPr>
              <a:t>консультирование,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20" dirty="0">
                <a:latin typeface="Microsoft Sans Serif"/>
                <a:cs typeface="Microsoft Sans Serif"/>
              </a:rPr>
              <a:t>коррекция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и</a:t>
            </a:r>
            <a:r>
              <a:rPr sz="1600" spc="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психолого-педагогическое</a:t>
            </a:r>
            <a:r>
              <a:rPr sz="1600" spc="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сопровождение.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2837" y="408557"/>
            <a:ext cx="8726057" cy="437378"/>
          </a:xfrm>
          <a:prstGeom prst="rect">
            <a:avLst/>
          </a:prstGeom>
        </p:spPr>
        <p:txBody>
          <a:bodyPr vert="horz" wrap="square" lIns="0" tIns="128572" rIns="0" bIns="0" rtlCol="0">
            <a:spAutoFit/>
          </a:bodyPr>
          <a:lstStyle/>
          <a:p>
            <a:pPr marL="467855">
              <a:spcBef>
                <a:spcPts val="100"/>
              </a:spcBef>
            </a:pPr>
            <a:r>
              <a:rPr sz="1999" dirty="0"/>
              <a:t>II</a:t>
            </a:r>
            <a:r>
              <a:rPr sz="1999" spc="-10" dirty="0"/>
              <a:t> </a:t>
            </a:r>
            <a:r>
              <a:rPr sz="1999" dirty="0"/>
              <a:t>этап</a:t>
            </a:r>
            <a:r>
              <a:rPr sz="1999" spc="-5" dirty="0"/>
              <a:t> </a:t>
            </a:r>
            <a:r>
              <a:rPr sz="1999" spc="520" dirty="0"/>
              <a:t>–</a:t>
            </a:r>
            <a:r>
              <a:rPr sz="1999" spc="-10" dirty="0"/>
              <a:t> </a:t>
            </a:r>
            <a:r>
              <a:rPr sz="1999" spc="-25" dirty="0"/>
              <a:t>психолого-</a:t>
            </a:r>
            <a:r>
              <a:rPr sz="1999" spc="-20" dirty="0"/>
              <a:t>педагогический</a:t>
            </a:r>
            <a:r>
              <a:rPr sz="1999" dirty="0"/>
              <a:t> </a:t>
            </a:r>
            <a:r>
              <a:rPr sz="1999" spc="-10" dirty="0"/>
              <a:t>мониторинг </a:t>
            </a:r>
            <a:r>
              <a:rPr sz="1999" dirty="0"/>
              <a:t>и</a:t>
            </a:r>
            <a:r>
              <a:rPr sz="1999" spc="-5" dirty="0"/>
              <a:t> </a:t>
            </a:r>
            <a:r>
              <a:rPr sz="1999" spc="-10" dirty="0"/>
              <a:t>сопровождение</a:t>
            </a:r>
            <a:endParaRPr sz="1999"/>
          </a:p>
        </p:txBody>
      </p:sp>
      <p:sp>
        <p:nvSpPr>
          <p:cNvPr id="6" name="object 6"/>
          <p:cNvSpPr txBox="1"/>
          <p:nvPr/>
        </p:nvSpPr>
        <p:spPr>
          <a:xfrm>
            <a:off x="472430" y="1200305"/>
            <a:ext cx="9225549" cy="1067734"/>
          </a:xfrm>
          <a:prstGeom prst="rect">
            <a:avLst/>
          </a:prstGeom>
        </p:spPr>
        <p:txBody>
          <a:bodyPr vert="horz" wrap="square" lIns="0" tIns="35549" rIns="0" bIns="0" rtlCol="0">
            <a:spAutoFit/>
          </a:bodyPr>
          <a:lstStyle/>
          <a:p>
            <a:pPr marL="12696" marR="5078" algn="just">
              <a:lnSpc>
                <a:spcPts val="2019"/>
              </a:lnSpc>
              <a:spcBef>
                <a:spcPts val="280"/>
              </a:spcBef>
            </a:pPr>
            <a:r>
              <a:rPr sz="1799" dirty="0">
                <a:latin typeface="Microsoft Sans Serif"/>
                <a:cs typeface="Microsoft Sans Serif"/>
              </a:rPr>
              <a:t>проведение</a:t>
            </a:r>
            <a:r>
              <a:rPr sz="1799" spc="335" dirty="0">
                <a:latin typeface="Microsoft Sans Serif"/>
                <a:cs typeface="Microsoft Sans Serif"/>
              </a:rPr>
              <a:t>   </a:t>
            </a:r>
            <a:r>
              <a:rPr sz="1799" spc="-40" dirty="0">
                <a:latin typeface="Microsoft Sans Serif"/>
                <a:cs typeface="Microsoft Sans Serif"/>
              </a:rPr>
              <a:t>педагогами-</a:t>
            </a:r>
            <a:r>
              <a:rPr sz="1799" dirty="0">
                <a:latin typeface="Microsoft Sans Serif"/>
                <a:cs typeface="Microsoft Sans Serif"/>
              </a:rPr>
              <a:t>психологами</a:t>
            </a:r>
            <a:r>
              <a:rPr sz="1799" spc="340" dirty="0">
                <a:latin typeface="Microsoft Sans Serif"/>
                <a:cs typeface="Microsoft Sans Serif"/>
              </a:rPr>
              <a:t>   </a:t>
            </a:r>
            <a:r>
              <a:rPr sz="1799" dirty="0">
                <a:latin typeface="Microsoft Sans Serif"/>
                <a:cs typeface="Microsoft Sans Serif"/>
              </a:rPr>
              <a:t>(психологами</a:t>
            </a:r>
            <a:r>
              <a:rPr sz="1799" spc="335" dirty="0">
                <a:latin typeface="Microsoft Sans Serif"/>
                <a:cs typeface="Microsoft Sans Serif"/>
              </a:rPr>
              <a:t>   </a:t>
            </a:r>
            <a:r>
              <a:rPr sz="1799" dirty="0">
                <a:latin typeface="Microsoft Sans Serif"/>
                <a:cs typeface="Microsoft Sans Serif"/>
              </a:rPr>
              <a:t>в</a:t>
            </a:r>
            <a:r>
              <a:rPr sz="1799" spc="340" dirty="0">
                <a:latin typeface="Microsoft Sans Serif"/>
                <a:cs typeface="Microsoft Sans Serif"/>
              </a:rPr>
              <a:t>   </a:t>
            </a:r>
            <a:r>
              <a:rPr sz="1799" dirty="0">
                <a:latin typeface="Microsoft Sans Serif"/>
                <a:cs typeface="Microsoft Sans Serif"/>
              </a:rPr>
              <a:t>сфере</a:t>
            </a:r>
            <a:r>
              <a:rPr sz="1799" spc="335" dirty="0">
                <a:latin typeface="Microsoft Sans Serif"/>
                <a:cs typeface="Microsoft Sans Serif"/>
              </a:rPr>
              <a:t>   </a:t>
            </a:r>
            <a:r>
              <a:rPr sz="1799" spc="-10" dirty="0">
                <a:latin typeface="Microsoft Sans Serif"/>
                <a:cs typeface="Microsoft Sans Serif"/>
              </a:rPr>
              <a:t>образования) </a:t>
            </a:r>
            <a:r>
              <a:rPr sz="1799" dirty="0">
                <a:latin typeface="Microsoft Sans Serif"/>
                <a:cs typeface="Microsoft Sans Serif"/>
              </a:rPr>
              <a:t>скрининговых</a:t>
            </a:r>
            <a:r>
              <a:rPr sz="1799" spc="250" dirty="0">
                <a:latin typeface="Microsoft Sans Serif"/>
                <a:cs typeface="Microsoft Sans Serif"/>
              </a:rPr>
              <a:t>  </a:t>
            </a:r>
            <a:r>
              <a:rPr sz="1799" dirty="0">
                <a:latin typeface="Microsoft Sans Serif"/>
                <a:cs typeface="Microsoft Sans Serif"/>
              </a:rPr>
              <a:t>обследований</a:t>
            </a:r>
            <a:r>
              <a:rPr sz="1799" spc="254" dirty="0">
                <a:latin typeface="Microsoft Sans Serif"/>
                <a:cs typeface="Microsoft Sans Serif"/>
              </a:rPr>
              <a:t>  </a:t>
            </a:r>
            <a:r>
              <a:rPr sz="1799" dirty="0">
                <a:latin typeface="Microsoft Sans Serif"/>
                <a:cs typeface="Microsoft Sans Serif"/>
              </a:rPr>
              <a:t>в</a:t>
            </a:r>
            <a:r>
              <a:rPr sz="1799" spc="254" dirty="0">
                <a:latin typeface="Microsoft Sans Serif"/>
                <a:cs typeface="Microsoft Sans Serif"/>
              </a:rPr>
              <a:t>  </a:t>
            </a:r>
            <a:r>
              <a:rPr sz="1799" dirty="0">
                <a:latin typeface="Microsoft Sans Serif"/>
                <a:cs typeface="Microsoft Sans Serif"/>
              </a:rPr>
              <a:t>образовательных</a:t>
            </a:r>
            <a:r>
              <a:rPr sz="1799" spc="254" dirty="0">
                <a:latin typeface="Microsoft Sans Serif"/>
                <a:cs typeface="Microsoft Sans Serif"/>
              </a:rPr>
              <a:t>  </a:t>
            </a:r>
            <a:r>
              <a:rPr sz="1799" dirty="0">
                <a:latin typeface="Microsoft Sans Serif"/>
                <a:cs typeface="Microsoft Sans Serif"/>
              </a:rPr>
              <a:t>организациях</a:t>
            </a:r>
            <a:r>
              <a:rPr sz="1799" spc="250" dirty="0">
                <a:latin typeface="Microsoft Sans Serif"/>
                <a:cs typeface="Microsoft Sans Serif"/>
              </a:rPr>
              <a:t>  </a:t>
            </a:r>
            <a:r>
              <a:rPr sz="1799" dirty="0">
                <a:latin typeface="Microsoft Sans Serif"/>
                <a:cs typeface="Microsoft Sans Serif"/>
              </a:rPr>
              <a:t>для</a:t>
            </a:r>
            <a:r>
              <a:rPr sz="1799" spc="254" dirty="0">
                <a:latin typeface="Microsoft Sans Serif"/>
                <a:cs typeface="Microsoft Sans Serif"/>
              </a:rPr>
              <a:t>  </a:t>
            </a:r>
            <a:r>
              <a:rPr sz="1799" spc="-10" dirty="0">
                <a:latin typeface="Microsoft Sans Serif"/>
                <a:cs typeface="Microsoft Sans Serif"/>
              </a:rPr>
              <a:t>выявления </a:t>
            </a:r>
            <a:r>
              <a:rPr sz="1799" dirty="0">
                <a:latin typeface="Microsoft Sans Serif"/>
                <a:cs typeface="Microsoft Sans Serif"/>
              </a:rPr>
              <a:t>несовершеннолетних</a:t>
            </a:r>
            <a:r>
              <a:rPr sz="1799" spc="370" dirty="0">
                <a:latin typeface="Microsoft Sans Serif"/>
                <a:cs typeface="Microsoft Sans Serif"/>
              </a:rPr>
              <a:t> </a:t>
            </a:r>
            <a:r>
              <a:rPr sz="1799" dirty="0">
                <a:latin typeface="Microsoft Sans Serif"/>
                <a:cs typeface="Microsoft Sans Serif"/>
              </a:rPr>
              <a:t>с</a:t>
            </a:r>
            <a:r>
              <a:rPr sz="1799" spc="370" dirty="0">
                <a:latin typeface="Microsoft Sans Serif"/>
                <a:cs typeface="Microsoft Sans Serif"/>
              </a:rPr>
              <a:t> </a:t>
            </a:r>
            <a:r>
              <a:rPr sz="1799" dirty="0">
                <a:latin typeface="Microsoft Sans Serif"/>
                <a:cs typeface="Microsoft Sans Serif"/>
              </a:rPr>
              <a:t>признаками</a:t>
            </a:r>
            <a:r>
              <a:rPr sz="1799" spc="370" dirty="0">
                <a:latin typeface="Microsoft Sans Serif"/>
                <a:cs typeface="Microsoft Sans Serif"/>
              </a:rPr>
              <a:t> </a:t>
            </a:r>
            <a:r>
              <a:rPr sz="1799" dirty="0">
                <a:latin typeface="Microsoft Sans Serif"/>
                <a:cs typeface="Microsoft Sans Serif"/>
              </a:rPr>
              <a:t>депрессии</a:t>
            </a:r>
            <a:r>
              <a:rPr sz="1799" spc="370" dirty="0">
                <a:latin typeface="Microsoft Sans Serif"/>
                <a:cs typeface="Microsoft Sans Serif"/>
              </a:rPr>
              <a:t> </a:t>
            </a:r>
            <a:r>
              <a:rPr sz="1799" dirty="0">
                <a:latin typeface="Microsoft Sans Serif"/>
                <a:cs typeface="Microsoft Sans Serif"/>
              </a:rPr>
              <a:t>или</a:t>
            </a:r>
            <a:r>
              <a:rPr sz="1799" spc="375" dirty="0">
                <a:latin typeface="Microsoft Sans Serif"/>
                <a:cs typeface="Microsoft Sans Serif"/>
              </a:rPr>
              <a:t> </a:t>
            </a:r>
            <a:r>
              <a:rPr sz="1799" dirty="0">
                <a:latin typeface="Microsoft Sans Serif"/>
                <a:cs typeface="Microsoft Sans Serif"/>
              </a:rPr>
              <a:t>высокими</a:t>
            </a:r>
            <a:r>
              <a:rPr sz="1799" spc="370" dirty="0">
                <a:latin typeface="Microsoft Sans Serif"/>
                <a:cs typeface="Microsoft Sans Serif"/>
              </a:rPr>
              <a:t> </a:t>
            </a:r>
            <a:r>
              <a:rPr sz="1799" dirty="0">
                <a:latin typeface="Microsoft Sans Serif"/>
                <a:cs typeface="Microsoft Sans Serif"/>
              </a:rPr>
              <a:t>показателями</a:t>
            </a:r>
            <a:r>
              <a:rPr sz="1799" spc="375" dirty="0">
                <a:latin typeface="Microsoft Sans Serif"/>
                <a:cs typeface="Microsoft Sans Serif"/>
              </a:rPr>
              <a:t> </a:t>
            </a:r>
            <a:r>
              <a:rPr sz="1799" spc="-10" dirty="0">
                <a:latin typeface="Microsoft Sans Serif"/>
                <a:cs typeface="Microsoft Sans Serif"/>
              </a:rPr>
              <a:t>риска суицида.</a:t>
            </a:r>
            <a:endParaRPr sz="1799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837" y="408558"/>
            <a:ext cx="8726057" cy="420840"/>
          </a:xfrm>
          <a:prstGeom prst="rect">
            <a:avLst/>
          </a:prstGeom>
        </p:spPr>
        <p:txBody>
          <a:bodyPr vert="horz" wrap="square" lIns="0" tIns="150282" rIns="0" bIns="0" rtlCol="0">
            <a:spAutoFit/>
          </a:bodyPr>
          <a:lstStyle/>
          <a:p>
            <a:pPr marL="1202329">
              <a:spcBef>
                <a:spcPts val="135"/>
              </a:spcBef>
            </a:pPr>
            <a:r>
              <a:rPr dirty="0"/>
              <a:t>III</a:t>
            </a:r>
            <a:r>
              <a:rPr spc="35" dirty="0"/>
              <a:t> </a:t>
            </a:r>
            <a:r>
              <a:rPr dirty="0"/>
              <a:t>этап</a:t>
            </a:r>
            <a:r>
              <a:rPr spc="35" dirty="0"/>
              <a:t> </a:t>
            </a:r>
            <a:r>
              <a:rPr spc="480" dirty="0"/>
              <a:t>–</a:t>
            </a:r>
            <a:r>
              <a:rPr spc="40" dirty="0"/>
              <a:t> </a:t>
            </a:r>
            <a:r>
              <a:rPr spc="-25" dirty="0"/>
              <a:t>медико-</a:t>
            </a:r>
            <a:r>
              <a:rPr dirty="0"/>
              <a:t>психологическая</a:t>
            </a:r>
            <a:r>
              <a:rPr spc="35" dirty="0"/>
              <a:t> </a:t>
            </a:r>
            <a:r>
              <a:rPr dirty="0"/>
              <a:t>диагностика</a:t>
            </a:r>
            <a:r>
              <a:rPr spc="45" dirty="0"/>
              <a:t> </a:t>
            </a:r>
            <a:r>
              <a:rPr dirty="0"/>
              <a:t>и</a:t>
            </a:r>
            <a:r>
              <a:rPr spc="35" dirty="0"/>
              <a:t> </a:t>
            </a:r>
            <a:r>
              <a:rPr spc="-10" dirty="0"/>
              <a:t>коррекция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3737" y="1290269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7638" y="1253933"/>
            <a:ext cx="4338858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1220739" algn="l"/>
                <a:tab pos="2006633" algn="l"/>
                <a:tab pos="2273888" algn="l"/>
                <a:tab pos="2958847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Важнейшим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звеном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50" dirty="0">
                <a:latin typeface="Microsoft Sans Serif"/>
                <a:cs typeface="Microsoft Sans Serif"/>
              </a:rPr>
              <a:t>в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20" dirty="0">
                <a:latin typeface="Microsoft Sans Serif"/>
                <a:cs typeface="Microsoft Sans Serif"/>
              </a:rPr>
              <a:t>схеме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маршрутизации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7638" y="1440348"/>
            <a:ext cx="1877104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1450" spc="-10" dirty="0">
                <a:latin typeface="Microsoft Sans Serif"/>
                <a:cs typeface="Microsoft Sans Serif"/>
              </a:rPr>
              <a:t>несовершеннолетних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96433" y="1440348"/>
            <a:ext cx="118073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1450" spc="-50" dirty="0">
                <a:latin typeface="Microsoft Sans Serif"/>
                <a:cs typeface="Microsoft Sans Serif"/>
              </a:rPr>
              <a:t>с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65764" y="1440348"/>
            <a:ext cx="1042977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1450" spc="-20" dirty="0">
                <a:latin typeface="Microsoft Sans Serif"/>
                <a:cs typeface="Microsoft Sans Serif"/>
              </a:rPr>
              <a:t>признаками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7638" y="1626777"/>
            <a:ext cx="4340128" cy="434838"/>
          </a:xfrm>
          <a:prstGeom prst="rect">
            <a:avLst/>
          </a:prstGeom>
        </p:spPr>
        <p:txBody>
          <a:bodyPr vert="horz" wrap="square" lIns="0" tIns="48245" rIns="0" bIns="0" rtlCol="0">
            <a:spAutoFit/>
          </a:bodyPr>
          <a:lstStyle/>
          <a:p>
            <a:pPr marL="12696" marR="5078">
              <a:lnSpc>
                <a:spcPts val="1470"/>
              </a:lnSpc>
              <a:spcBef>
                <a:spcPts val="380"/>
              </a:spcBef>
              <a:tabLst>
                <a:tab pos="1003634" algn="l"/>
                <a:tab pos="1762231" algn="l"/>
                <a:tab pos="2277062" algn="l"/>
                <a:tab pos="3376552" algn="l"/>
                <a:tab pos="3550489" algn="l"/>
                <a:tab pos="3713001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психологического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неблагополучия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50" dirty="0">
                <a:latin typeface="Microsoft Sans Serif"/>
                <a:cs typeface="Microsoft Sans Serif"/>
              </a:rPr>
              <a:t>и</a:t>
            </a:r>
            <a:r>
              <a:rPr sz="1450" dirty="0">
                <a:latin typeface="Microsoft Sans Serif"/>
                <a:cs typeface="Microsoft Sans Serif"/>
              </a:rPr>
              <a:t>		</a:t>
            </a:r>
            <a:r>
              <a:rPr sz="1450" spc="-30" dirty="0">
                <a:latin typeface="Microsoft Sans Serif"/>
                <a:cs typeface="Microsoft Sans Serif"/>
              </a:rPr>
              <a:t>риском </a:t>
            </a:r>
            <a:r>
              <a:rPr sz="1450" spc="-10" dirty="0">
                <a:latin typeface="Microsoft Sans Serif"/>
                <a:cs typeface="Microsoft Sans Serif"/>
              </a:rPr>
              <a:t>развития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психических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расстройств</a:t>
            </a:r>
            <a:r>
              <a:rPr sz="1450" dirty="0">
                <a:latin typeface="Microsoft Sans Serif"/>
                <a:cs typeface="Microsoft Sans Serif"/>
              </a:rPr>
              <a:t>		</a:t>
            </a:r>
            <a:r>
              <a:rPr sz="1450" spc="-20" dirty="0">
                <a:latin typeface="Microsoft Sans Serif"/>
                <a:cs typeface="Microsoft Sans Serif"/>
              </a:rPr>
              <a:t>является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72837" y="1999620"/>
            <a:ext cx="931886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1450" spc="-10" dirty="0">
                <a:latin typeface="Microsoft Sans Serif"/>
                <a:cs typeface="Microsoft Sans Serif"/>
              </a:rPr>
              <a:t>получения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68830" y="1999620"/>
            <a:ext cx="940139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1450" spc="-10" dirty="0">
                <a:latin typeface="Microsoft Sans Serif"/>
                <a:cs typeface="Microsoft Sans Serif"/>
              </a:rPr>
              <a:t>первичной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7638" y="1999621"/>
            <a:ext cx="1479084" cy="434838"/>
          </a:xfrm>
          <a:prstGeom prst="rect">
            <a:avLst/>
          </a:prstGeom>
        </p:spPr>
        <p:txBody>
          <a:bodyPr vert="horz" wrap="square" lIns="0" tIns="48245" rIns="0" bIns="0" rtlCol="0">
            <a:spAutoFit/>
          </a:bodyPr>
          <a:lstStyle/>
          <a:p>
            <a:pPr marL="12696" marR="5078">
              <a:lnSpc>
                <a:spcPts val="1470"/>
              </a:lnSpc>
              <a:spcBef>
                <a:spcPts val="380"/>
              </a:spcBef>
            </a:pPr>
            <a:r>
              <a:rPr sz="1450" spc="-10" dirty="0">
                <a:latin typeface="Microsoft Sans Serif"/>
                <a:cs typeface="Microsoft Sans Serif"/>
              </a:rPr>
              <a:t>возможность психологической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33339" y="2186036"/>
            <a:ext cx="1974228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1450" spc="-10" dirty="0">
                <a:latin typeface="Microsoft Sans Serif"/>
                <a:cs typeface="Microsoft Sans Serif"/>
              </a:rPr>
              <a:t>психотерапевтической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7638" y="2372463"/>
            <a:ext cx="1362281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1134405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помощи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b="1" i="1" spc="-25" dirty="0">
                <a:latin typeface="Arial"/>
                <a:cs typeface="Arial"/>
              </a:rPr>
              <a:t>не</a:t>
            </a:r>
            <a:endParaRPr sz="1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4163" y="2186036"/>
            <a:ext cx="220276" cy="43483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03474">
              <a:lnSpc>
                <a:spcPts val="1605"/>
              </a:lnSpc>
              <a:spcBef>
                <a:spcPts val="110"/>
              </a:spcBef>
            </a:pPr>
            <a:r>
              <a:rPr sz="1450" spc="-50" dirty="0">
                <a:latin typeface="Microsoft Sans Serif"/>
                <a:cs typeface="Microsoft Sans Serif"/>
              </a:rPr>
              <a:t>и</a:t>
            </a:r>
            <a:endParaRPr sz="1450">
              <a:latin typeface="Microsoft Sans Serif"/>
              <a:cs typeface="Microsoft Sans Serif"/>
            </a:endParaRPr>
          </a:p>
          <a:p>
            <a:pPr marL="12696">
              <a:lnSpc>
                <a:spcPts val="1605"/>
              </a:lnSpc>
            </a:pPr>
            <a:r>
              <a:rPr sz="1450" b="1" i="1" spc="-50" dirty="0">
                <a:latin typeface="Arial"/>
                <a:cs typeface="Arial"/>
              </a:rPr>
              <a:t>в</a:t>
            </a:r>
            <a:endParaRPr sz="1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75715" y="2372463"/>
            <a:ext cx="2035169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1450" b="1" i="1" spc="-10" dirty="0">
                <a:latin typeface="Arial"/>
                <a:cs typeface="Arial"/>
              </a:rPr>
              <a:t>специализированном</a:t>
            </a:r>
            <a:endParaRPr sz="14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7638" y="2558879"/>
            <a:ext cx="3317465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2128516" algn="l"/>
              </a:tabLst>
            </a:pPr>
            <a:r>
              <a:rPr sz="1450" b="1" i="1" spc="-10" dirty="0">
                <a:latin typeface="Arial"/>
                <a:cs typeface="Arial"/>
              </a:rPr>
              <a:t>психиатрическом</a:t>
            </a:r>
            <a:r>
              <a:rPr sz="1450" b="1" i="1" dirty="0">
                <a:latin typeface="Arial"/>
                <a:cs typeface="Arial"/>
              </a:rPr>
              <a:t>	</a:t>
            </a:r>
            <a:r>
              <a:rPr sz="1450" b="1" i="1" spc="-10" dirty="0">
                <a:latin typeface="Arial"/>
                <a:cs typeface="Arial"/>
              </a:rPr>
              <a:t>учреждении</a:t>
            </a:r>
            <a:r>
              <a:rPr sz="1450" spc="-10" dirty="0">
                <a:latin typeface="Microsoft Sans Serif"/>
                <a:cs typeface="Microsoft Sans Serif"/>
              </a:rPr>
              <a:t>,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73060" y="2558879"/>
            <a:ext cx="641148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528796" algn="l"/>
              </a:tabLst>
            </a:pPr>
            <a:r>
              <a:rPr sz="1450" spc="-50" dirty="0">
                <a:latin typeface="Microsoft Sans Serif"/>
                <a:cs typeface="Microsoft Sans Serif"/>
              </a:rPr>
              <a:t>а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50" dirty="0">
                <a:latin typeface="Microsoft Sans Serif"/>
                <a:cs typeface="Microsoft Sans Serif"/>
              </a:rPr>
              <a:t>в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7638" y="2745306"/>
            <a:ext cx="3274934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1450" spc="-10" dirty="0">
                <a:latin typeface="Microsoft Sans Serif"/>
                <a:cs typeface="Microsoft Sans Serif"/>
              </a:rPr>
              <a:t>учреждении</a:t>
            </a:r>
            <a:r>
              <a:rPr sz="1450" spc="-35" dirty="0">
                <a:latin typeface="Microsoft Sans Serif"/>
                <a:cs typeface="Microsoft Sans Serif"/>
              </a:rPr>
              <a:t> </a:t>
            </a:r>
            <a:r>
              <a:rPr sz="1450" i="1" dirty="0">
                <a:latin typeface="Arial"/>
                <a:cs typeface="Arial"/>
              </a:rPr>
              <a:t>общемедицинской</a:t>
            </a:r>
            <a:r>
              <a:rPr sz="1450" i="1" spc="-65" dirty="0">
                <a:latin typeface="Arial"/>
                <a:cs typeface="Arial"/>
              </a:rPr>
              <a:t> </a:t>
            </a:r>
            <a:r>
              <a:rPr sz="1450" i="1" spc="-20" dirty="0">
                <a:latin typeface="Arial"/>
                <a:cs typeface="Arial"/>
              </a:rPr>
              <a:t>сети</a:t>
            </a:r>
            <a:r>
              <a:rPr sz="1450" spc="-20" dirty="0">
                <a:latin typeface="Microsoft Sans Serif"/>
                <a:cs typeface="Microsoft Sans Serif"/>
              </a:rPr>
              <a:t>.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3737" y="3058759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67638" y="3022410"/>
            <a:ext cx="4345206" cy="620834"/>
          </a:xfrm>
          <a:prstGeom prst="rect">
            <a:avLst/>
          </a:prstGeom>
        </p:spPr>
        <p:txBody>
          <a:bodyPr vert="horz" wrap="square" lIns="0" tIns="48245" rIns="0" bIns="0" rtlCol="0">
            <a:spAutoFit/>
          </a:bodyPr>
          <a:lstStyle/>
          <a:p>
            <a:pPr marL="12696" marR="5078" algn="just">
              <a:lnSpc>
                <a:spcPts val="1470"/>
              </a:lnSpc>
              <a:spcBef>
                <a:spcPts val="380"/>
              </a:spcBef>
              <a:tabLst>
                <a:tab pos="1758422" algn="l"/>
                <a:tab pos="3072478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Оказываться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помощь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медицинскими</a:t>
            </a:r>
            <a:r>
              <a:rPr sz="1450" spc="-25" dirty="0">
                <a:latin typeface="Microsoft Sans Serif"/>
                <a:cs typeface="Microsoft Sans Serif"/>
              </a:rPr>
              <a:t> </a:t>
            </a:r>
            <a:r>
              <a:rPr sz="14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(клиническими)</a:t>
            </a:r>
            <a:r>
              <a:rPr sz="1450" u="sng" spc="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психологами</a:t>
            </a:r>
            <a:r>
              <a:rPr sz="1450" u="sng" spc="1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и</a:t>
            </a:r>
            <a:r>
              <a:rPr sz="1450" u="sng" spc="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психотерапевтами</a:t>
            </a:r>
            <a:r>
              <a:rPr sz="1450" spc="-10" dirty="0">
                <a:latin typeface="Microsoft Sans Serif"/>
                <a:cs typeface="Microsoft Sans Serif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в</a:t>
            </a:r>
            <a:r>
              <a:rPr sz="1450" u="sng" spc="-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детских</a:t>
            </a:r>
            <a:r>
              <a:rPr sz="1450" u="sng" spc="-2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территориальных</a:t>
            </a:r>
            <a:r>
              <a:rPr sz="1450" u="sng" spc="-35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50" u="sng" spc="-10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поликлиниках.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3737" y="3708705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7638" y="3672368"/>
            <a:ext cx="4339493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415165" algn="l"/>
                <a:tab pos="1642887" algn="l"/>
                <a:tab pos="2892192" algn="l"/>
                <a:tab pos="4222753" algn="l"/>
              </a:tabLst>
            </a:pPr>
            <a:r>
              <a:rPr sz="1450" spc="-25" dirty="0">
                <a:latin typeface="Microsoft Sans Serif"/>
                <a:cs typeface="Microsoft Sans Serif"/>
              </a:rPr>
              <a:t>По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результатам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клинической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верификации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50" dirty="0">
                <a:latin typeface="Microsoft Sans Serif"/>
                <a:cs typeface="Microsoft Sans Serif"/>
              </a:rPr>
              <a:t>и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7638" y="3858796"/>
            <a:ext cx="4343302" cy="1394815"/>
          </a:xfrm>
          <a:prstGeom prst="rect">
            <a:avLst/>
          </a:prstGeom>
        </p:spPr>
        <p:txBody>
          <a:bodyPr vert="horz" wrap="square" lIns="0" tIns="48245" rIns="0" bIns="0" rtlCol="0">
            <a:spAutoFit/>
          </a:bodyPr>
          <a:lstStyle/>
          <a:p>
            <a:pPr marL="12696" marR="5078" algn="just">
              <a:lnSpc>
                <a:spcPts val="1470"/>
              </a:lnSpc>
              <a:spcBef>
                <a:spcPts val="380"/>
              </a:spcBef>
            </a:pPr>
            <a:r>
              <a:rPr sz="1450" dirty="0">
                <a:latin typeface="Microsoft Sans Serif"/>
                <a:cs typeface="Microsoft Sans Serif"/>
              </a:rPr>
              <a:t>диагностики</a:t>
            </a:r>
            <a:r>
              <a:rPr sz="1450" spc="220" dirty="0">
                <a:latin typeface="Microsoft Sans Serif"/>
                <a:cs typeface="Microsoft Sans Serif"/>
              </a:rPr>
              <a:t> </a:t>
            </a:r>
            <a:r>
              <a:rPr sz="1450" b="1" dirty="0">
                <a:latin typeface="Arial"/>
                <a:cs typeface="Arial"/>
              </a:rPr>
              <a:t>психиатром</a:t>
            </a:r>
            <a:r>
              <a:rPr sz="1450" b="1" spc="204" dirty="0">
                <a:latin typeface="Arial"/>
                <a:cs typeface="Arial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принимается</a:t>
            </a:r>
            <a:r>
              <a:rPr sz="1450" spc="21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решение </a:t>
            </a:r>
            <a:r>
              <a:rPr sz="1450" dirty="0">
                <a:latin typeface="Microsoft Sans Serif"/>
                <a:cs typeface="Microsoft Sans Serif"/>
              </a:rPr>
              <a:t>о</a:t>
            </a:r>
            <a:r>
              <a:rPr sz="1450" spc="26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маршрутизации</a:t>
            </a:r>
            <a:r>
              <a:rPr sz="1450" spc="26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несовершеннолетнего</a:t>
            </a:r>
            <a:r>
              <a:rPr sz="1450" spc="260" dirty="0">
                <a:latin typeface="Microsoft Sans Serif"/>
                <a:cs typeface="Microsoft Sans Serif"/>
              </a:rPr>
              <a:t>  </a:t>
            </a:r>
            <a:r>
              <a:rPr sz="1450" spc="-20" dirty="0">
                <a:latin typeface="Microsoft Sans Serif"/>
                <a:cs typeface="Microsoft Sans Serif"/>
              </a:rPr>
              <a:t>(при </a:t>
            </a:r>
            <a:r>
              <a:rPr sz="1450" dirty="0">
                <a:latin typeface="Microsoft Sans Serif"/>
                <a:cs typeface="Microsoft Sans Serif"/>
              </a:rPr>
              <a:t>необходимости)</a:t>
            </a:r>
            <a:r>
              <a:rPr sz="1450" spc="390" dirty="0">
                <a:latin typeface="Microsoft Sans Serif"/>
                <a:cs typeface="Microsoft Sans Serif"/>
              </a:rPr>
              <a:t>     </a:t>
            </a:r>
            <a:r>
              <a:rPr sz="1450" dirty="0">
                <a:latin typeface="Microsoft Sans Serif"/>
                <a:cs typeface="Microsoft Sans Serif"/>
              </a:rPr>
              <a:t>в</a:t>
            </a:r>
            <a:r>
              <a:rPr sz="1450" spc="390" dirty="0">
                <a:latin typeface="Microsoft Sans Serif"/>
                <a:cs typeface="Microsoft Sans Serif"/>
              </a:rPr>
              <a:t>     </a:t>
            </a:r>
            <a:r>
              <a:rPr sz="1450" spc="-10" dirty="0">
                <a:latin typeface="Microsoft Sans Serif"/>
                <a:cs typeface="Microsoft Sans Serif"/>
              </a:rPr>
              <a:t>специализированное </a:t>
            </a:r>
            <a:r>
              <a:rPr sz="1450" dirty="0">
                <a:latin typeface="Microsoft Sans Serif"/>
                <a:cs typeface="Microsoft Sans Serif"/>
              </a:rPr>
              <a:t>медучреждение</a:t>
            </a:r>
            <a:r>
              <a:rPr sz="1450" spc="49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или</a:t>
            </a:r>
            <a:r>
              <a:rPr sz="1450" spc="4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об</a:t>
            </a:r>
            <a:r>
              <a:rPr sz="1450" spc="49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оказании</a:t>
            </a:r>
            <a:r>
              <a:rPr sz="1450" spc="495" dirty="0">
                <a:latin typeface="Microsoft Sans Serif"/>
                <a:cs typeface="Microsoft Sans Serif"/>
              </a:rPr>
              <a:t>  </a:t>
            </a:r>
            <a:r>
              <a:rPr sz="1450" spc="-10" dirty="0">
                <a:latin typeface="Microsoft Sans Serif"/>
                <a:cs typeface="Microsoft Sans Serif"/>
              </a:rPr>
              <a:t>медико- </a:t>
            </a:r>
            <a:r>
              <a:rPr sz="1450" dirty="0">
                <a:latin typeface="Microsoft Sans Serif"/>
                <a:cs typeface="Microsoft Sans Serif"/>
              </a:rPr>
              <a:t>психологической</a:t>
            </a:r>
            <a:r>
              <a:rPr sz="1450" spc="315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помощи</a:t>
            </a:r>
            <a:r>
              <a:rPr sz="1450" spc="315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с</a:t>
            </a:r>
            <a:r>
              <a:rPr sz="1450" spc="315" dirty="0">
                <a:latin typeface="Microsoft Sans Serif"/>
                <a:cs typeface="Microsoft Sans Serif"/>
              </a:rPr>
              <a:t>   </a:t>
            </a:r>
            <a:r>
              <a:rPr sz="1450" spc="-10" dirty="0">
                <a:latin typeface="Microsoft Sans Serif"/>
                <a:cs typeface="Microsoft Sans Serif"/>
              </a:rPr>
              <a:t>привлечением </a:t>
            </a:r>
            <a:r>
              <a:rPr sz="1450" dirty="0">
                <a:latin typeface="Microsoft Sans Serif"/>
                <a:cs typeface="Microsoft Sans Serif"/>
              </a:rPr>
              <a:t>клинического</a:t>
            </a:r>
            <a:r>
              <a:rPr sz="1450" spc="15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психолога</a:t>
            </a:r>
            <a:r>
              <a:rPr sz="1450" spc="16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16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психотерапевта</a:t>
            </a:r>
            <a:r>
              <a:rPr sz="1450" spc="155" dirty="0">
                <a:latin typeface="Microsoft Sans Serif"/>
                <a:cs typeface="Microsoft Sans Serif"/>
              </a:rPr>
              <a:t>  </a:t>
            </a:r>
            <a:r>
              <a:rPr sz="1450" spc="-25" dirty="0">
                <a:latin typeface="Microsoft Sans Serif"/>
                <a:cs typeface="Microsoft Sans Serif"/>
              </a:rPr>
              <a:t>на </a:t>
            </a:r>
            <a:r>
              <a:rPr sz="1450" spc="-10" dirty="0">
                <a:latin typeface="Microsoft Sans Serif"/>
                <a:cs typeface="Microsoft Sans Serif"/>
              </a:rPr>
              <a:t>базе</a:t>
            </a:r>
            <a:r>
              <a:rPr sz="1450" spc="-6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медучреждения</a:t>
            </a:r>
            <a:r>
              <a:rPr sz="1450" spc="-6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общесоматической</a:t>
            </a:r>
            <a:r>
              <a:rPr sz="1450" spc="-5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сети.</a:t>
            </a:r>
            <a:endParaRPr sz="1450">
              <a:latin typeface="Microsoft Sans Serif"/>
              <a:cs typeface="Microsoft Sans Serif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3261" y="1371714"/>
            <a:ext cx="4583509" cy="41135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3764" y="541701"/>
            <a:ext cx="5591954" cy="286399"/>
          </a:xfrm>
          <a:prstGeom prst="rect">
            <a:avLst/>
          </a:prstGeom>
        </p:spPr>
        <p:txBody>
          <a:bodyPr vert="horz" wrap="square" lIns="0" tIns="17140" rIns="0" bIns="0" rtlCol="0">
            <a:spAutoFit/>
          </a:bodyPr>
          <a:lstStyle/>
          <a:p>
            <a:pPr marL="12696">
              <a:spcBef>
                <a:spcPts val="135"/>
              </a:spcBef>
            </a:pPr>
            <a:r>
              <a:rPr sz="1749" dirty="0">
                <a:latin typeface="Microsoft Sans Serif"/>
                <a:cs typeface="Microsoft Sans Serif"/>
              </a:rPr>
              <a:t>IV</a:t>
            </a:r>
            <a:r>
              <a:rPr sz="1749" spc="40" dirty="0">
                <a:latin typeface="Microsoft Sans Serif"/>
                <a:cs typeface="Microsoft Sans Serif"/>
              </a:rPr>
              <a:t> </a:t>
            </a:r>
            <a:r>
              <a:rPr sz="1749" dirty="0">
                <a:latin typeface="Microsoft Sans Serif"/>
                <a:cs typeface="Microsoft Sans Serif"/>
              </a:rPr>
              <a:t>этап</a:t>
            </a:r>
            <a:r>
              <a:rPr sz="1749" spc="40" dirty="0">
                <a:latin typeface="Microsoft Sans Serif"/>
                <a:cs typeface="Microsoft Sans Serif"/>
              </a:rPr>
              <a:t> </a:t>
            </a:r>
            <a:r>
              <a:rPr sz="1749" spc="480" dirty="0">
                <a:latin typeface="Microsoft Sans Serif"/>
                <a:cs typeface="Microsoft Sans Serif"/>
              </a:rPr>
              <a:t>–</a:t>
            </a:r>
            <a:r>
              <a:rPr sz="1749" spc="45" dirty="0">
                <a:latin typeface="Microsoft Sans Serif"/>
                <a:cs typeface="Microsoft Sans Serif"/>
              </a:rPr>
              <a:t> </a:t>
            </a:r>
            <a:r>
              <a:rPr sz="1749" dirty="0">
                <a:latin typeface="Microsoft Sans Serif"/>
                <a:cs typeface="Microsoft Sans Serif"/>
              </a:rPr>
              <a:t>специализированная</a:t>
            </a:r>
            <a:r>
              <a:rPr sz="1749" spc="40" dirty="0">
                <a:latin typeface="Microsoft Sans Serif"/>
                <a:cs typeface="Microsoft Sans Serif"/>
              </a:rPr>
              <a:t> </a:t>
            </a:r>
            <a:r>
              <a:rPr sz="1749" dirty="0">
                <a:latin typeface="Microsoft Sans Serif"/>
                <a:cs typeface="Microsoft Sans Serif"/>
              </a:rPr>
              <a:t>медицинская</a:t>
            </a:r>
            <a:r>
              <a:rPr sz="1749" spc="40" dirty="0">
                <a:latin typeface="Microsoft Sans Serif"/>
                <a:cs typeface="Microsoft Sans Serif"/>
              </a:rPr>
              <a:t> </a:t>
            </a:r>
            <a:r>
              <a:rPr sz="1749" spc="-10" dirty="0">
                <a:latin typeface="Microsoft Sans Serif"/>
                <a:cs typeface="Microsoft Sans Serif"/>
              </a:rPr>
              <a:t>помощь</a:t>
            </a:r>
            <a:endParaRPr sz="1749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2924" y="1285952"/>
            <a:ext cx="8833243" cy="1457501"/>
          </a:xfrm>
          <a:prstGeom prst="rect">
            <a:avLst/>
          </a:prstGeom>
        </p:spPr>
        <p:txBody>
          <a:bodyPr vert="horz" wrap="square" lIns="0" tIns="41262" rIns="0" bIns="0" rtlCol="0">
            <a:spAutoFit/>
          </a:bodyPr>
          <a:lstStyle/>
          <a:p>
            <a:pPr marL="12696" marR="5078">
              <a:lnSpc>
                <a:spcPts val="2219"/>
              </a:lnSpc>
              <a:spcBef>
                <a:spcPts val="325"/>
              </a:spcBef>
            </a:pPr>
            <a:r>
              <a:rPr sz="1999" dirty="0">
                <a:latin typeface="Times New Roman"/>
                <a:cs typeface="Times New Roman"/>
              </a:rPr>
              <a:t>В</a:t>
            </a:r>
            <a:r>
              <a:rPr sz="1999" spc="-50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настоящее</a:t>
            </a:r>
            <a:r>
              <a:rPr sz="1999" spc="-5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время</a:t>
            </a:r>
            <a:r>
              <a:rPr sz="1999" spc="-45" dirty="0">
                <a:latin typeface="Times New Roman"/>
                <a:cs typeface="Times New Roman"/>
              </a:rPr>
              <a:t> </a:t>
            </a:r>
            <a:r>
              <a:rPr sz="1999" spc="-10" dirty="0">
                <a:latin typeface="Times New Roman"/>
                <a:cs typeface="Times New Roman"/>
              </a:rPr>
              <a:t>специализированная</a:t>
            </a:r>
            <a:r>
              <a:rPr sz="1999" spc="-50" dirty="0">
                <a:latin typeface="Times New Roman"/>
                <a:cs typeface="Times New Roman"/>
              </a:rPr>
              <a:t> </a:t>
            </a:r>
            <a:r>
              <a:rPr sz="1999" spc="-10" dirty="0">
                <a:latin typeface="Times New Roman"/>
                <a:cs typeface="Times New Roman"/>
              </a:rPr>
              <a:t>медицинская</a:t>
            </a:r>
            <a:r>
              <a:rPr sz="1999" spc="-50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помощь</a:t>
            </a:r>
            <a:r>
              <a:rPr sz="1999" spc="-45" dirty="0">
                <a:latin typeface="Times New Roman"/>
                <a:cs typeface="Times New Roman"/>
              </a:rPr>
              <a:t> </a:t>
            </a:r>
            <a:r>
              <a:rPr sz="1999" spc="-10" dirty="0">
                <a:latin typeface="Times New Roman"/>
                <a:cs typeface="Times New Roman"/>
              </a:rPr>
              <a:t>детскому</a:t>
            </a:r>
            <a:r>
              <a:rPr sz="1999" spc="-50" dirty="0">
                <a:latin typeface="Times New Roman"/>
                <a:cs typeface="Times New Roman"/>
              </a:rPr>
              <a:t> и </a:t>
            </a:r>
            <a:r>
              <a:rPr sz="1999" spc="-10" dirty="0">
                <a:latin typeface="Times New Roman"/>
                <a:cs typeface="Times New Roman"/>
              </a:rPr>
              <a:t>подростковому</a:t>
            </a:r>
            <a:r>
              <a:rPr sz="1999" spc="-7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населению</a:t>
            </a:r>
            <a:r>
              <a:rPr sz="1999" spc="-75" dirty="0">
                <a:latin typeface="Times New Roman"/>
                <a:cs typeface="Times New Roman"/>
              </a:rPr>
              <a:t> </a:t>
            </a:r>
            <a:r>
              <a:rPr sz="1999" spc="-35" dirty="0">
                <a:latin typeface="Times New Roman"/>
                <a:cs typeface="Times New Roman"/>
              </a:rPr>
              <a:t>Курской</a:t>
            </a:r>
            <a:r>
              <a:rPr sz="1999" spc="-7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области</a:t>
            </a:r>
            <a:r>
              <a:rPr sz="1999" spc="-7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оказывается</a:t>
            </a:r>
            <a:r>
              <a:rPr sz="1999" spc="-7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в</a:t>
            </a:r>
            <a:r>
              <a:rPr sz="1999" spc="-70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кабинетах</a:t>
            </a:r>
            <a:r>
              <a:rPr sz="1999" spc="-75" dirty="0">
                <a:latin typeface="Times New Roman"/>
                <a:cs typeface="Times New Roman"/>
              </a:rPr>
              <a:t> </a:t>
            </a:r>
            <a:r>
              <a:rPr sz="1999" spc="-10" dirty="0">
                <a:latin typeface="Times New Roman"/>
                <a:cs typeface="Times New Roman"/>
              </a:rPr>
              <a:t>врача- </a:t>
            </a:r>
            <a:r>
              <a:rPr sz="1999" dirty="0">
                <a:latin typeface="Times New Roman"/>
                <a:cs typeface="Times New Roman"/>
              </a:rPr>
              <a:t>психиатра</a:t>
            </a:r>
            <a:r>
              <a:rPr sz="1999" spc="-60" dirty="0">
                <a:latin typeface="Times New Roman"/>
                <a:cs typeface="Times New Roman"/>
              </a:rPr>
              <a:t> </a:t>
            </a:r>
            <a:r>
              <a:rPr sz="1999" spc="-10" dirty="0">
                <a:latin typeface="Times New Roman"/>
                <a:cs typeface="Times New Roman"/>
              </a:rPr>
              <a:t>детского</a:t>
            </a:r>
            <a:r>
              <a:rPr sz="1999" spc="-60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(кабинетах</a:t>
            </a:r>
            <a:r>
              <a:rPr sz="1999" spc="-60" dirty="0">
                <a:latin typeface="Times New Roman"/>
                <a:cs typeface="Times New Roman"/>
              </a:rPr>
              <a:t> </a:t>
            </a:r>
            <a:r>
              <a:rPr sz="1999" spc="-10" dirty="0">
                <a:latin typeface="Times New Roman"/>
                <a:cs typeface="Times New Roman"/>
              </a:rPr>
              <a:t>психического</a:t>
            </a:r>
            <a:r>
              <a:rPr sz="1999" spc="-5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здоровья</a:t>
            </a:r>
            <a:r>
              <a:rPr sz="1999" spc="-60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детей)</a:t>
            </a:r>
            <a:r>
              <a:rPr sz="1999" spc="-70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и</a:t>
            </a:r>
            <a:r>
              <a:rPr sz="1999" spc="-55" dirty="0">
                <a:latin typeface="Times New Roman"/>
                <a:cs typeface="Times New Roman"/>
              </a:rPr>
              <a:t> </a:t>
            </a:r>
            <a:r>
              <a:rPr sz="1999" spc="-10" dirty="0">
                <a:latin typeface="Times New Roman"/>
                <a:cs typeface="Times New Roman"/>
              </a:rPr>
              <a:t>психиатрическом </a:t>
            </a:r>
            <a:r>
              <a:rPr sz="1999" dirty="0">
                <a:latin typeface="Times New Roman"/>
                <a:cs typeface="Times New Roman"/>
              </a:rPr>
              <a:t>дневном</a:t>
            </a:r>
            <a:r>
              <a:rPr sz="1999" spc="-40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стационаре</a:t>
            </a:r>
            <a:r>
              <a:rPr sz="1999" spc="-40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для</a:t>
            </a:r>
            <a:r>
              <a:rPr sz="1999" spc="-40" dirty="0">
                <a:latin typeface="Times New Roman"/>
                <a:cs typeface="Times New Roman"/>
              </a:rPr>
              <a:t> </a:t>
            </a:r>
            <a:r>
              <a:rPr sz="1999" spc="-10" dirty="0">
                <a:latin typeface="Times New Roman"/>
                <a:cs typeface="Times New Roman"/>
              </a:rPr>
              <a:t>обслуживания</a:t>
            </a:r>
            <a:r>
              <a:rPr sz="1999" spc="-35" dirty="0">
                <a:latin typeface="Times New Roman"/>
                <a:cs typeface="Times New Roman"/>
              </a:rPr>
              <a:t> </a:t>
            </a:r>
            <a:r>
              <a:rPr sz="1999" spc="-10" dirty="0">
                <a:latin typeface="Times New Roman"/>
                <a:cs typeface="Times New Roman"/>
              </a:rPr>
              <a:t>детского</a:t>
            </a:r>
            <a:r>
              <a:rPr sz="1999" spc="-3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населения</a:t>
            </a:r>
            <a:r>
              <a:rPr sz="1999" spc="-3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на</a:t>
            </a:r>
            <a:r>
              <a:rPr sz="1999" spc="-3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25</a:t>
            </a:r>
            <a:r>
              <a:rPr sz="1999" spc="-3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мест</a:t>
            </a:r>
            <a:r>
              <a:rPr sz="1999" spc="-40" dirty="0">
                <a:latin typeface="Times New Roman"/>
                <a:cs typeface="Times New Roman"/>
              </a:rPr>
              <a:t> </a:t>
            </a:r>
            <a:r>
              <a:rPr sz="1999" spc="-60" dirty="0">
                <a:latin typeface="Times New Roman"/>
                <a:cs typeface="Times New Roman"/>
              </a:rPr>
              <a:t>(г.</a:t>
            </a:r>
            <a:r>
              <a:rPr sz="1999" spc="-40" dirty="0">
                <a:latin typeface="Times New Roman"/>
                <a:cs typeface="Times New Roman"/>
              </a:rPr>
              <a:t> </a:t>
            </a:r>
            <a:r>
              <a:rPr sz="1999" spc="-10" dirty="0">
                <a:latin typeface="Times New Roman"/>
                <a:cs typeface="Times New Roman"/>
              </a:rPr>
              <a:t>Курск, </a:t>
            </a:r>
            <a:r>
              <a:rPr sz="1999" dirty="0">
                <a:latin typeface="Times New Roman"/>
                <a:cs typeface="Times New Roman"/>
              </a:rPr>
              <a:t>ул.</a:t>
            </a:r>
            <a:r>
              <a:rPr sz="1999" spc="-65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Димитрова,</a:t>
            </a:r>
            <a:r>
              <a:rPr sz="1999" spc="-60" dirty="0">
                <a:latin typeface="Times New Roman"/>
                <a:cs typeface="Times New Roman"/>
              </a:rPr>
              <a:t> </a:t>
            </a:r>
            <a:r>
              <a:rPr sz="1999" dirty="0">
                <a:latin typeface="Times New Roman"/>
                <a:cs typeface="Times New Roman"/>
              </a:rPr>
              <a:t>д.</a:t>
            </a:r>
            <a:r>
              <a:rPr sz="1999" spc="-60" dirty="0">
                <a:latin typeface="Times New Roman"/>
                <a:cs typeface="Times New Roman"/>
              </a:rPr>
              <a:t> </a:t>
            </a:r>
            <a:r>
              <a:rPr sz="1999" spc="-25" dirty="0">
                <a:latin typeface="Times New Roman"/>
                <a:cs typeface="Times New Roman"/>
              </a:rPr>
              <a:t>61)</a:t>
            </a:r>
            <a:endParaRPr sz="1999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130" y="2845707"/>
            <a:ext cx="4133818" cy="299626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spcBef>
                <a:spcPts val="100"/>
              </a:spcBef>
              <a:tabLst>
                <a:tab pos="1236609" algn="l"/>
                <a:tab pos="2127247" algn="l"/>
                <a:tab pos="3270539" algn="l"/>
              </a:tabLst>
            </a:pPr>
            <a:r>
              <a:rPr sz="1799" spc="-10" dirty="0">
                <a:latin typeface="Microsoft Sans Serif"/>
                <a:cs typeface="Microsoft Sans Serif"/>
              </a:rPr>
              <a:t>Основной</a:t>
            </a:r>
            <a:r>
              <a:rPr sz="1799" dirty="0">
                <a:latin typeface="Microsoft Sans Serif"/>
                <a:cs typeface="Microsoft Sans Serif"/>
              </a:rPr>
              <a:t>	</a:t>
            </a:r>
            <a:r>
              <a:rPr sz="1799" spc="-10" dirty="0">
                <a:latin typeface="Microsoft Sans Serif"/>
                <a:cs typeface="Microsoft Sans Serif"/>
              </a:rPr>
              <a:t>акцент</a:t>
            </a:r>
            <a:r>
              <a:rPr sz="1799" dirty="0">
                <a:latin typeface="Microsoft Sans Serif"/>
                <a:cs typeface="Microsoft Sans Serif"/>
              </a:rPr>
              <a:t>	</a:t>
            </a:r>
            <a:r>
              <a:rPr sz="1799" spc="-10" dirty="0">
                <a:latin typeface="Microsoft Sans Serif"/>
                <a:cs typeface="Microsoft Sans Serif"/>
              </a:rPr>
              <a:t>оказания</a:t>
            </a:r>
            <a:r>
              <a:rPr sz="1799" dirty="0">
                <a:latin typeface="Microsoft Sans Serif"/>
                <a:cs typeface="Microsoft Sans Serif"/>
              </a:rPr>
              <a:t>	</a:t>
            </a:r>
            <a:r>
              <a:rPr sz="1799" spc="-10" dirty="0">
                <a:latin typeface="Microsoft Sans Serif"/>
                <a:cs typeface="Microsoft Sans Serif"/>
              </a:rPr>
              <a:t>помощи</a:t>
            </a:r>
            <a:endParaRPr sz="1799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130" y="3101582"/>
            <a:ext cx="3118773" cy="556085"/>
          </a:xfrm>
          <a:prstGeom prst="rect">
            <a:avLst/>
          </a:prstGeom>
        </p:spPr>
        <p:txBody>
          <a:bodyPr vert="horz" wrap="square" lIns="0" tIns="36183" rIns="0" bIns="0" rtlCol="0">
            <a:spAutoFit/>
          </a:bodyPr>
          <a:lstStyle/>
          <a:p>
            <a:pPr marL="12696" marR="5078">
              <a:lnSpc>
                <a:spcPts val="2019"/>
              </a:lnSpc>
              <a:spcBef>
                <a:spcPts val="284"/>
              </a:spcBef>
              <a:tabLst>
                <a:tab pos="1835869" algn="l"/>
                <a:tab pos="2373553" algn="l"/>
                <a:tab pos="2755073" algn="l"/>
              </a:tabLst>
            </a:pPr>
            <a:r>
              <a:rPr sz="1799" spc="-10" dirty="0">
                <a:latin typeface="Microsoft Sans Serif"/>
                <a:cs typeface="Microsoft Sans Serif"/>
              </a:rPr>
              <a:t>рекомендуется</a:t>
            </a:r>
            <a:r>
              <a:rPr sz="1799" dirty="0">
                <a:latin typeface="Microsoft Sans Serif"/>
                <a:cs typeface="Microsoft Sans Serif"/>
              </a:rPr>
              <a:t>		</a:t>
            </a:r>
            <a:r>
              <a:rPr sz="1799" spc="-25" dirty="0">
                <a:latin typeface="Microsoft Sans Serif"/>
                <a:cs typeface="Microsoft Sans Serif"/>
              </a:rPr>
              <a:t>делать </a:t>
            </a:r>
            <a:r>
              <a:rPr sz="1799" spc="-10" dirty="0">
                <a:latin typeface="Microsoft Sans Serif"/>
                <a:cs typeface="Microsoft Sans Serif"/>
              </a:rPr>
              <a:t>амбулаторное</a:t>
            </a:r>
            <a:r>
              <a:rPr sz="1799" dirty="0">
                <a:latin typeface="Microsoft Sans Serif"/>
                <a:cs typeface="Microsoft Sans Serif"/>
              </a:rPr>
              <a:t>	</a:t>
            </a:r>
            <a:r>
              <a:rPr sz="1799" spc="-20" dirty="0">
                <a:latin typeface="Microsoft Sans Serif"/>
                <a:cs typeface="Microsoft Sans Serif"/>
              </a:rPr>
              <a:t>звено</a:t>
            </a:r>
            <a:r>
              <a:rPr sz="1799" dirty="0">
                <a:latin typeface="Microsoft Sans Serif"/>
                <a:cs typeface="Microsoft Sans Serif"/>
              </a:rPr>
              <a:t>	</a:t>
            </a:r>
            <a:r>
              <a:rPr sz="1799" spc="-50" dirty="0">
                <a:latin typeface="Microsoft Sans Serif"/>
                <a:cs typeface="Microsoft Sans Serif"/>
              </a:rPr>
              <a:t>и</a:t>
            </a:r>
            <a:endParaRPr sz="1799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49994" y="3101582"/>
            <a:ext cx="950930" cy="556085"/>
          </a:xfrm>
          <a:prstGeom prst="rect">
            <a:avLst/>
          </a:prstGeom>
        </p:spPr>
        <p:txBody>
          <a:bodyPr vert="horz" wrap="square" lIns="0" tIns="36183" rIns="0" bIns="0" rtlCol="0">
            <a:spAutoFit/>
          </a:bodyPr>
          <a:lstStyle/>
          <a:p>
            <a:pPr marL="12696" marR="5078" indent="670994">
              <a:lnSpc>
                <a:spcPts val="2019"/>
              </a:lnSpc>
              <a:spcBef>
                <a:spcPts val="284"/>
              </a:spcBef>
            </a:pPr>
            <a:r>
              <a:rPr sz="1799" spc="-25" dirty="0">
                <a:latin typeface="Microsoft Sans Serif"/>
                <a:cs typeface="Microsoft Sans Serif"/>
              </a:rPr>
              <a:t>на </a:t>
            </a:r>
            <a:r>
              <a:rPr sz="1799" spc="-10" dirty="0">
                <a:latin typeface="Microsoft Sans Serif"/>
                <a:cs typeface="Microsoft Sans Serif"/>
              </a:rPr>
              <a:t>дневные</a:t>
            </a:r>
            <a:endParaRPr sz="1799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0194" y="3613345"/>
            <a:ext cx="2609028" cy="299626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spcBef>
                <a:spcPts val="100"/>
              </a:spcBef>
              <a:tabLst>
                <a:tab pos="549745" algn="l"/>
                <a:tab pos="1223278" algn="l"/>
              </a:tabLst>
            </a:pPr>
            <a:r>
              <a:rPr sz="1799" spc="-25" dirty="0">
                <a:latin typeface="Microsoft Sans Serif"/>
                <a:cs typeface="Microsoft Sans Serif"/>
              </a:rPr>
              <a:t>что</a:t>
            </a:r>
            <a:r>
              <a:rPr sz="1799" dirty="0">
                <a:latin typeface="Microsoft Sans Serif"/>
                <a:cs typeface="Microsoft Sans Serif"/>
              </a:rPr>
              <a:t>	</a:t>
            </a:r>
            <a:r>
              <a:rPr sz="1799" spc="-20" dirty="0">
                <a:latin typeface="Microsoft Sans Serif"/>
                <a:cs typeface="Microsoft Sans Serif"/>
              </a:rPr>
              <a:t>дает</a:t>
            </a:r>
            <a:r>
              <a:rPr sz="1799" dirty="0">
                <a:latin typeface="Microsoft Sans Serif"/>
                <a:cs typeface="Microsoft Sans Serif"/>
              </a:rPr>
              <a:t>	</a:t>
            </a:r>
            <a:r>
              <a:rPr sz="1799" spc="-25" dirty="0">
                <a:latin typeface="Microsoft Sans Serif"/>
                <a:cs typeface="Microsoft Sans Serif"/>
              </a:rPr>
              <a:t>возможность</a:t>
            </a:r>
            <a:endParaRPr sz="1799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51316" y="3869220"/>
            <a:ext cx="2747415" cy="299626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spcBef>
                <a:spcPts val="100"/>
              </a:spcBef>
              <a:tabLst>
                <a:tab pos="2378631" algn="l"/>
              </a:tabLst>
            </a:pPr>
            <a:r>
              <a:rPr sz="1799" spc="-10" dirty="0">
                <a:latin typeface="Microsoft Sans Serif"/>
                <a:cs typeface="Microsoft Sans Serif"/>
              </a:rPr>
              <a:t>коррекцию/лечение</a:t>
            </a:r>
            <a:r>
              <a:rPr sz="1799" dirty="0">
                <a:latin typeface="Microsoft Sans Serif"/>
                <a:cs typeface="Microsoft Sans Serif"/>
              </a:rPr>
              <a:t>	</a:t>
            </a:r>
            <a:r>
              <a:rPr sz="1799" spc="-35" dirty="0">
                <a:latin typeface="Microsoft Sans Serif"/>
                <a:cs typeface="Microsoft Sans Serif"/>
              </a:rPr>
              <a:t>без</a:t>
            </a:r>
            <a:endParaRPr sz="1799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3363" y="4125108"/>
            <a:ext cx="2767728" cy="299626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spcBef>
                <a:spcPts val="100"/>
              </a:spcBef>
              <a:tabLst>
                <a:tab pos="843027" algn="l"/>
              </a:tabLst>
            </a:pPr>
            <a:r>
              <a:rPr sz="1799" spc="-25" dirty="0">
                <a:latin typeface="Microsoft Sans Serif"/>
                <a:cs typeface="Microsoft Sans Serif"/>
              </a:rPr>
              <a:t>от</a:t>
            </a:r>
            <a:r>
              <a:rPr sz="1799" dirty="0">
                <a:latin typeface="Microsoft Sans Serif"/>
                <a:cs typeface="Microsoft Sans Serif"/>
              </a:rPr>
              <a:t>	</a:t>
            </a:r>
            <a:r>
              <a:rPr sz="1799" spc="-25" dirty="0">
                <a:latin typeface="Microsoft Sans Serif"/>
                <a:cs typeface="Microsoft Sans Serif"/>
              </a:rPr>
              <a:t>образовательного</a:t>
            </a:r>
            <a:endParaRPr sz="1799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5131" y="3613345"/>
            <a:ext cx="1361646" cy="1067734"/>
          </a:xfrm>
          <a:prstGeom prst="rect">
            <a:avLst/>
          </a:prstGeom>
        </p:spPr>
        <p:txBody>
          <a:bodyPr vert="horz" wrap="square" lIns="0" tIns="36183" rIns="0" bIns="0" rtlCol="0">
            <a:spAutoFit/>
          </a:bodyPr>
          <a:lstStyle/>
          <a:p>
            <a:pPr marL="12696" marR="5713">
              <a:lnSpc>
                <a:spcPts val="2019"/>
              </a:lnSpc>
              <a:spcBef>
                <a:spcPts val="284"/>
              </a:spcBef>
            </a:pPr>
            <a:r>
              <a:rPr sz="1799" spc="-10" dirty="0">
                <a:latin typeface="Microsoft Sans Serif"/>
                <a:cs typeface="Microsoft Sans Serif"/>
              </a:rPr>
              <a:t>стационары, проводить отрыва процесса.</a:t>
            </a:r>
            <a:endParaRPr sz="1799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0102" y="5100758"/>
            <a:ext cx="9223645" cy="212812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spcBef>
                <a:spcPts val="100"/>
              </a:spcBef>
            </a:pPr>
            <a:r>
              <a:rPr sz="1300" b="1" dirty="0">
                <a:latin typeface="Arial"/>
                <a:cs typeface="Arial"/>
              </a:rPr>
              <a:t>По</a:t>
            </a:r>
            <a:r>
              <a:rPr sz="1300" b="1" spc="-10" dirty="0">
                <a:latin typeface="Arial"/>
                <a:cs typeface="Arial"/>
              </a:rPr>
              <a:t> окончании реализации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20" dirty="0">
                <a:latin typeface="Arial"/>
                <a:cs typeface="Arial"/>
              </a:rPr>
              <a:t>четвертого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этапа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20" dirty="0">
                <a:latin typeface="Arial"/>
                <a:cs typeface="Arial"/>
              </a:rPr>
              <a:t>несовершеннолетний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spc="-20" dirty="0">
                <a:latin typeface="Arial"/>
                <a:cs typeface="Arial"/>
              </a:rPr>
              <a:t>маршрутизируется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на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II</a:t>
            </a:r>
            <a:r>
              <a:rPr sz="1300" b="1" spc="-5" dirty="0">
                <a:latin typeface="Arial"/>
                <a:cs typeface="Arial"/>
              </a:rPr>
              <a:t> </a:t>
            </a:r>
            <a:r>
              <a:rPr sz="1300" b="1" dirty="0">
                <a:latin typeface="Arial"/>
                <a:cs typeface="Arial"/>
              </a:rPr>
              <a:t>этап</a:t>
            </a:r>
            <a:r>
              <a:rPr sz="1300" b="1" spc="-10" dirty="0">
                <a:latin typeface="Arial"/>
                <a:cs typeface="Arial"/>
              </a:rPr>
              <a:t> </a:t>
            </a:r>
            <a:r>
              <a:rPr sz="1300" b="1" spc="-20" dirty="0">
                <a:latin typeface="Arial"/>
                <a:cs typeface="Arial"/>
              </a:rPr>
              <a:t>Маршрут-</a:t>
            </a:r>
            <a:r>
              <a:rPr sz="1300" b="1" spc="-10" dirty="0">
                <a:latin typeface="Arial"/>
                <a:cs typeface="Arial"/>
              </a:rPr>
              <a:t>схемы.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9027" y="2560060"/>
            <a:ext cx="3504578" cy="244542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837" y="408558"/>
            <a:ext cx="8726057" cy="530106"/>
          </a:xfrm>
          <a:prstGeom prst="rect">
            <a:avLst/>
          </a:prstGeom>
        </p:spPr>
        <p:txBody>
          <a:bodyPr vert="horz" wrap="square" lIns="0" tIns="17140" rIns="0" bIns="0" rtlCol="0">
            <a:spAutoFit/>
          </a:bodyPr>
          <a:lstStyle/>
          <a:p>
            <a:pPr marL="90143" marR="116170" algn="ctr">
              <a:lnSpc>
                <a:spcPts val="2049"/>
              </a:lnSpc>
              <a:spcBef>
                <a:spcPts val="135"/>
              </a:spcBef>
            </a:pPr>
            <a:r>
              <a:rPr dirty="0"/>
              <a:t>Действия</a:t>
            </a:r>
            <a:r>
              <a:rPr spc="15" dirty="0"/>
              <a:t> </a:t>
            </a:r>
            <a:r>
              <a:rPr dirty="0"/>
              <a:t>классных</a:t>
            </a:r>
            <a:r>
              <a:rPr spc="20" dirty="0"/>
              <a:t> </a:t>
            </a:r>
            <a:r>
              <a:rPr spc="-10" dirty="0"/>
              <a:t>руководителей</a:t>
            </a:r>
          </a:p>
          <a:p>
            <a:pPr marL="90143" algn="ctr">
              <a:lnSpc>
                <a:spcPts val="2049"/>
              </a:lnSpc>
            </a:pPr>
            <a:r>
              <a:rPr dirty="0"/>
              <a:t>по</a:t>
            </a:r>
            <a:r>
              <a:rPr spc="65" dirty="0"/>
              <a:t> </a:t>
            </a:r>
            <a:r>
              <a:rPr dirty="0"/>
              <a:t>превенции</a:t>
            </a:r>
            <a:r>
              <a:rPr spc="65" dirty="0"/>
              <a:t> </a:t>
            </a:r>
            <a:r>
              <a:rPr dirty="0"/>
              <a:t>суицидального</a:t>
            </a:r>
            <a:r>
              <a:rPr spc="70" dirty="0"/>
              <a:t> </a:t>
            </a:r>
            <a:r>
              <a:rPr dirty="0"/>
              <a:t>поведения</a:t>
            </a:r>
            <a:r>
              <a:rPr spc="65" dirty="0"/>
              <a:t> </a:t>
            </a:r>
            <a:r>
              <a:rPr spc="-10" dirty="0"/>
              <a:t>обучающихся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9111" y="1377363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011" y="1320155"/>
            <a:ext cx="8647246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301535" algn="l"/>
                <a:tab pos="865245" algn="l"/>
                <a:tab pos="1154084" algn="l"/>
                <a:tab pos="2128516" algn="l"/>
                <a:tab pos="3769498" algn="l"/>
                <a:tab pos="5397150" algn="l"/>
                <a:tab pos="6782305" algn="l"/>
              </a:tabLst>
            </a:pPr>
            <a:r>
              <a:rPr sz="1450" spc="-50" dirty="0">
                <a:latin typeface="Microsoft Sans Serif"/>
                <a:cs typeface="Microsoft Sans Serif"/>
              </a:rPr>
              <a:t>1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20" dirty="0">
                <a:latin typeface="Microsoft Sans Serif"/>
                <a:cs typeface="Microsoft Sans Serif"/>
              </a:rPr>
              <a:t>этап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335" dirty="0">
                <a:latin typeface="Microsoft Sans Serif"/>
                <a:cs typeface="Microsoft Sans Serif"/>
              </a:rPr>
              <a:t>–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изучение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индивидуальных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психологических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особенностей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несовершеннолетних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011" y="1527443"/>
            <a:ext cx="8646612" cy="662731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078" algn="just">
              <a:lnSpc>
                <a:spcPts val="1630"/>
              </a:lnSpc>
              <a:spcBef>
                <a:spcPts val="254"/>
              </a:spcBef>
            </a:pPr>
            <a:r>
              <a:rPr sz="1450" dirty="0">
                <a:latin typeface="Microsoft Sans Serif"/>
                <a:cs typeface="Microsoft Sans Serif"/>
              </a:rPr>
              <a:t>(необходимо</a:t>
            </a:r>
            <a:r>
              <a:rPr sz="1450" spc="28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внимательно</a:t>
            </a:r>
            <a:r>
              <a:rPr sz="1450" spc="28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изучить</a:t>
            </a:r>
            <a:r>
              <a:rPr sz="1450" spc="28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составленные</a:t>
            </a:r>
            <a:r>
              <a:rPr sz="1450" spc="285" dirty="0">
                <a:latin typeface="Microsoft Sans Serif"/>
                <a:cs typeface="Microsoft Sans Serif"/>
              </a:rPr>
              <a:t>  </a:t>
            </a:r>
            <a:r>
              <a:rPr sz="1450" spc="-30" dirty="0">
                <a:latin typeface="Microsoft Sans Serif"/>
                <a:cs typeface="Microsoft Sans Serif"/>
              </a:rPr>
              <a:t>педагогом-</a:t>
            </a:r>
            <a:r>
              <a:rPr sz="1450" dirty="0">
                <a:latin typeface="Microsoft Sans Serif"/>
                <a:cs typeface="Microsoft Sans Serif"/>
              </a:rPr>
              <a:t>психологом</a:t>
            </a:r>
            <a:r>
              <a:rPr sz="1450" spc="28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характеристики</a:t>
            </a:r>
            <a:r>
              <a:rPr sz="1450" spc="285" dirty="0">
                <a:latin typeface="Microsoft Sans Serif"/>
                <a:cs typeface="Microsoft Sans Serif"/>
              </a:rPr>
              <a:t>  </a:t>
            </a:r>
            <a:r>
              <a:rPr sz="1450" spc="-50" dirty="0">
                <a:latin typeface="Microsoft Sans Serif"/>
                <a:cs typeface="Microsoft Sans Serif"/>
              </a:rPr>
              <a:t>и </a:t>
            </a:r>
            <a:r>
              <a:rPr sz="1450" dirty="0">
                <a:latin typeface="Microsoft Sans Serif"/>
                <a:cs typeface="Microsoft Sans Serif"/>
              </a:rPr>
              <a:t>рекомендации</a:t>
            </a:r>
            <a:r>
              <a:rPr sz="1450" spc="2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по</a:t>
            </a:r>
            <a:r>
              <a:rPr sz="1450" spc="2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особенностям</a:t>
            </a:r>
            <a:r>
              <a:rPr sz="1450" spc="30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индивидуальной</a:t>
            </a:r>
            <a:r>
              <a:rPr sz="1450" spc="2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воспитательной</a:t>
            </a:r>
            <a:r>
              <a:rPr sz="1450" spc="30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работы</a:t>
            </a:r>
            <a:r>
              <a:rPr sz="1450" spc="2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</a:t>
            </a:r>
            <a:r>
              <a:rPr sz="1450" spc="295" dirty="0">
                <a:latin typeface="Microsoft Sans Serif"/>
                <a:cs typeface="Microsoft Sans Serif"/>
              </a:rPr>
              <a:t>  </a:t>
            </a:r>
            <a:r>
              <a:rPr sz="1450" spc="-10" dirty="0">
                <a:latin typeface="Microsoft Sans Serif"/>
                <a:cs typeface="Microsoft Sans Serif"/>
              </a:rPr>
              <a:t>конкретными несовершеннолетними)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9111" y="2307307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9111" y="3029964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3017" y="3474172"/>
            <a:ext cx="3016570" cy="201104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899697" y="2250099"/>
            <a:ext cx="8668004" cy="2301827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35549" marR="5713" indent="158068" algn="just">
              <a:lnSpc>
                <a:spcPts val="1630"/>
              </a:lnSpc>
              <a:spcBef>
                <a:spcPts val="254"/>
              </a:spcBef>
              <a:buAutoNum type="arabicPlain" startAt="2"/>
              <a:tabLst>
                <a:tab pos="193617" algn="l"/>
              </a:tabLst>
            </a:pPr>
            <a:r>
              <a:rPr dirty="0"/>
              <a:t>этап</a:t>
            </a:r>
            <a:r>
              <a:rPr spc="-20" dirty="0"/>
              <a:t> </a:t>
            </a:r>
            <a:r>
              <a:rPr spc="385" dirty="0"/>
              <a:t>–</a:t>
            </a:r>
            <a:r>
              <a:rPr spc="-20" dirty="0"/>
              <a:t> </a:t>
            </a:r>
            <a:r>
              <a:rPr dirty="0"/>
              <a:t>раннее</a:t>
            </a:r>
            <a:r>
              <a:rPr spc="-20" dirty="0"/>
              <a:t> </a:t>
            </a:r>
            <a:r>
              <a:rPr dirty="0"/>
              <a:t>выявление</a:t>
            </a:r>
            <a:r>
              <a:rPr spc="-15" dirty="0"/>
              <a:t> </a:t>
            </a:r>
            <a:r>
              <a:rPr dirty="0"/>
              <a:t>суицидальных</a:t>
            </a:r>
            <a:r>
              <a:rPr spc="-25" dirty="0"/>
              <a:t> </a:t>
            </a:r>
            <a:r>
              <a:rPr dirty="0"/>
              <a:t>намерений</a:t>
            </a:r>
            <a:r>
              <a:rPr spc="-20" dirty="0"/>
              <a:t> </a:t>
            </a:r>
            <a:r>
              <a:rPr dirty="0"/>
              <a:t>осуществляется</a:t>
            </a:r>
            <a:r>
              <a:rPr spc="-20" dirty="0"/>
              <a:t> </a:t>
            </a:r>
            <a:r>
              <a:rPr dirty="0"/>
              <a:t>путем</a:t>
            </a:r>
            <a:r>
              <a:rPr spc="-25" dirty="0"/>
              <a:t> </a:t>
            </a:r>
            <a:r>
              <a:rPr dirty="0"/>
              <a:t>наблюдения</a:t>
            </a:r>
            <a:r>
              <a:rPr spc="-20" dirty="0"/>
              <a:t> </a:t>
            </a:r>
            <a:r>
              <a:rPr spc="-10" dirty="0"/>
              <a:t>внешних </a:t>
            </a:r>
            <a:r>
              <a:rPr dirty="0"/>
              <a:t>поведенческих</a:t>
            </a:r>
            <a:r>
              <a:rPr spc="95" dirty="0"/>
              <a:t>  </a:t>
            </a:r>
            <a:r>
              <a:rPr dirty="0"/>
              <a:t>реакций</a:t>
            </a:r>
            <a:r>
              <a:rPr spc="100" dirty="0"/>
              <a:t>  </a:t>
            </a:r>
            <a:r>
              <a:rPr dirty="0"/>
              <a:t>обучающихся</a:t>
            </a:r>
            <a:r>
              <a:rPr spc="100" dirty="0"/>
              <a:t>  </a:t>
            </a:r>
            <a:r>
              <a:rPr dirty="0"/>
              <a:t>в</a:t>
            </a:r>
            <a:r>
              <a:rPr spc="100" dirty="0"/>
              <a:t>  </a:t>
            </a:r>
            <a:r>
              <a:rPr dirty="0"/>
              <a:t>ходе</a:t>
            </a:r>
            <a:r>
              <a:rPr spc="95" dirty="0"/>
              <a:t>  </a:t>
            </a:r>
            <a:r>
              <a:rPr dirty="0"/>
              <a:t>занятий,</a:t>
            </a:r>
            <a:r>
              <a:rPr spc="100" dirty="0"/>
              <a:t>  </a:t>
            </a:r>
            <a:r>
              <a:rPr dirty="0"/>
              <a:t>участия</a:t>
            </a:r>
            <a:r>
              <a:rPr spc="100" dirty="0"/>
              <a:t>  </a:t>
            </a:r>
            <a:r>
              <a:rPr dirty="0"/>
              <a:t>в</a:t>
            </a:r>
            <a:r>
              <a:rPr spc="100" dirty="0"/>
              <a:t>  </a:t>
            </a:r>
            <a:r>
              <a:rPr dirty="0"/>
              <a:t>общественно-</a:t>
            </a:r>
            <a:r>
              <a:rPr spc="100" dirty="0"/>
              <a:t>  </a:t>
            </a:r>
            <a:r>
              <a:rPr dirty="0"/>
              <a:t>полезной</a:t>
            </a:r>
            <a:r>
              <a:rPr spc="95" dirty="0"/>
              <a:t>  </a:t>
            </a:r>
            <a:r>
              <a:rPr spc="-50" dirty="0"/>
              <a:t>и </a:t>
            </a:r>
            <a:r>
              <a:rPr spc="-10" dirty="0"/>
              <a:t>волонтерской</a:t>
            </a:r>
            <a:r>
              <a:rPr spc="-15" dirty="0"/>
              <a:t> </a:t>
            </a:r>
            <a:r>
              <a:rPr dirty="0"/>
              <a:t>деятельности,</a:t>
            </a:r>
            <a:r>
              <a:rPr spc="-15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dirty="0"/>
              <a:t>часы</a:t>
            </a:r>
            <a:r>
              <a:rPr spc="-15" dirty="0"/>
              <a:t> </a:t>
            </a:r>
            <a:r>
              <a:rPr dirty="0"/>
              <a:t>досуга</a:t>
            </a:r>
            <a:r>
              <a:rPr spc="-15" dirty="0"/>
              <a:t> </a:t>
            </a:r>
            <a:r>
              <a:rPr dirty="0"/>
              <a:t>и</a:t>
            </a:r>
            <a:r>
              <a:rPr spc="-15" dirty="0"/>
              <a:t> </a:t>
            </a:r>
            <a:r>
              <a:rPr spc="-10" dirty="0"/>
              <a:t>отдыха.</a:t>
            </a:r>
          </a:p>
          <a:p>
            <a:pPr marL="35549" marR="5078" indent="214565" algn="just">
              <a:lnSpc>
                <a:spcPts val="1630"/>
              </a:lnSpc>
              <a:spcBef>
                <a:spcPts val="800"/>
              </a:spcBef>
              <a:buAutoNum type="arabicPlain" startAt="2"/>
              <a:tabLst>
                <a:tab pos="250115" algn="l"/>
              </a:tabLst>
            </a:pPr>
            <a:r>
              <a:rPr dirty="0"/>
              <a:t>этап</a:t>
            </a:r>
            <a:r>
              <a:rPr spc="400" dirty="0"/>
              <a:t> </a:t>
            </a:r>
            <a:r>
              <a:rPr spc="385" dirty="0"/>
              <a:t>–</a:t>
            </a:r>
            <a:r>
              <a:rPr spc="390" dirty="0"/>
              <a:t> </a:t>
            </a:r>
            <a:r>
              <a:rPr dirty="0"/>
              <a:t>проведение</a:t>
            </a:r>
            <a:r>
              <a:rPr spc="390" dirty="0"/>
              <a:t> </a:t>
            </a:r>
            <a:r>
              <a:rPr dirty="0"/>
              <a:t>профилактических</a:t>
            </a:r>
            <a:r>
              <a:rPr spc="390" dirty="0"/>
              <a:t> </a:t>
            </a:r>
            <a:r>
              <a:rPr dirty="0"/>
              <a:t>индивидуальных</a:t>
            </a:r>
            <a:r>
              <a:rPr spc="395" dirty="0"/>
              <a:t> </a:t>
            </a:r>
            <a:r>
              <a:rPr dirty="0"/>
              <a:t>бесед</a:t>
            </a:r>
            <a:r>
              <a:rPr spc="390" dirty="0"/>
              <a:t> </a:t>
            </a:r>
            <a:r>
              <a:rPr dirty="0"/>
              <a:t>с</a:t>
            </a:r>
            <a:r>
              <a:rPr spc="390" dirty="0"/>
              <a:t> </a:t>
            </a:r>
            <a:r>
              <a:rPr dirty="0"/>
              <a:t>несовершеннолетними,</a:t>
            </a:r>
            <a:r>
              <a:rPr spc="395" dirty="0"/>
              <a:t> </a:t>
            </a:r>
            <a:r>
              <a:rPr spc="-25" dirty="0"/>
              <a:t>чье </a:t>
            </a:r>
            <a:r>
              <a:rPr dirty="0"/>
              <a:t>поведение,</a:t>
            </a:r>
            <a:r>
              <a:rPr spc="-5" dirty="0"/>
              <a:t> </a:t>
            </a:r>
            <a:r>
              <a:rPr spc="-10" dirty="0"/>
              <a:t>высказывания</a:t>
            </a:r>
            <a:r>
              <a:rPr dirty="0"/>
              <a:t> или</a:t>
            </a:r>
            <a:r>
              <a:rPr spc="-5" dirty="0"/>
              <a:t> </a:t>
            </a:r>
            <a:r>
              <a:rPr dirty="0"/>
              <a:t>же</a:t>
            </a:r>
            <a:r>
              <a:rPr spc="-5" dirty="0"/>
              <a:t> </a:t>
            </a:r>
            <a:r>
              <a:rPr spc="-10" dirty="0"/>
              <a:t>психологическое </a:t>
            </a:r>
            <a:r>
              <a:rPr dirty="0"/>
              <a:t>состояние</a:t>
            </a:r>
            <a:r>
              <a:rPr spc="-5" dirty="0"/>
              <a:t> </a:t>
            </a:r>
            <a:r>
              <a:rPr spc="-10" dirty="0"/>
              <a:t>позволяют</a:t>
            </a:r>
            <a:r>
              <a:rPr spc="-5" dirty="0"/>
              <a:t> </a:t>
            </a:r>
            <a:r>
              <a:rPr spc="-10" dirty="0"/>
              <a:t>предположить</a:t>
            </a:r>
            <a:r>
              <a:rPr spc="-5" dirty="0"/>
              <a:t> </a:t>
            </a:r>
            <a:r>
              <a:rPr dirty="0"/>
              <a:t>развитие</a:t>
            </a:r>
            <a:r>
              <a:rPr spc="-5" dirty="0"/>
              <a:t> </a:t>
            </a:r>
            <a:r>
              <a:rPr spc="-50" dirty="0"/>
              <a:t>у </a:t>
            </a:r>
            <a:r>
              <a:rPr dirty="0"/>
              <a:t>него</a:t>
            </a:r>
            <a:r>
              <a:rPr spc="-40" dirty="0"/>
              <a:t> </a:t>
            </a:r>
            <a:r>
              <a:rPr dirty="0"/>
              <a:t>суицидальных</a:t>
            </a:r>
            <a:r>
              <a:rPr spc="-35" dirty="0"/>
              <a:t> </a:t>
            </a:r>
            <a:r>
              <a:rPr spc="-10" dirty="0"/>
              <a:t>тенденций.</a:t>
            </a:r>
          </a:p>
          <a:p>
            <a:pPr marL="12696" marR="3066130" indent="191078" algn="just">
              <a:lnSpc>
                <a:spcPts val="1450"/>
              </a:lnSpc>
              <a:spcBef>
                <a:spcPts val="1340"/>
              </a:spcBef>
              <a:buAutoNum type="arabicPlain" startAt="2"/>
              <a:tabLst>
                <a:tab pos="203774" algn="l"/>
              </a:tabLst>
            </a:pPr>
            <a:r>
              <a:rPr sz="1300" dirty="0"/>
              <a:t>этап</a:t>
            </a:r>
            <a:r>
              <a:rPr sz="1300" spc="310" dirty="0"/>
              <a:t> </a:t>
            </a:r>
            <a:r>
              <a:rPr sz="1300" spc="345" dirty="0"/>
              <a:t>–</a:t>
            </a:r>
            <a:r>
              <a:rPr sz="1300" spc="315" dirty="0"/>
              <a:t> </a:t>
            </a:r>
            <a:r>
              <a:rPr sz="1300" dirty="0"/>
              <a:t>оказание</a:t>
            </a:r>
            <a:r>
              <a:rPr sz="1300" spc="310" dirty="0"/>
              <a:t> </a:t>
            </a:r>
            <a:r>
              <a:rPr sz="1300" dirty="0"/>
              <a:t>помощи</a:t>
            </a:r>
            <a:r>
              <a:rPr sz="1300" spc="315" dirty="0"/>
              <a:t> </a:t>
            </a:r>
            <a:r>
              <a:rPr sz="1300" dirty="0"/>
              <a:t>и</a:t>
            </a:r>
            <a:r>
              <a:rPr sz="1300" spc="310" dirty="0"/>
              <a:t> </a:t>
            </a:r>
            <a:r>
              <a:rPr sz="1300" dirty="0"/>
              <a:t>психологической</a:t>
            </a:r>
            <a:r>
              <a:rPr sz="1300" spc="310" dirty="0"/>
              <a:t> </a:t>
            </a:r>
            <a:r>
              <a:rPr sz="1300" dirty="0"/>
              <a:t>поддержки</a:t>
            </a:r>
            <a:r>
              <a:rPr sz="1300" spc="310" dirty="0"/>
              <a:t> </a:t>
            </a:r>
            <a:r>
              <a:rPr sz="1300" spc="-10" dirty="0"/>
              <a:t>(оказание </a:t>
            </a:r>
            <a:r>
              <a:rPr sz="1300" dirty="0"/>
              <a:t>постоянного</a:t>
            </a:r>
            <a:r>
              <a:rPr sz="1300" spc="210" dirty="0"/>
              <a:t>  </a:t>
            </a:r>
            <a:r>
              <a:rPr sz="1300" dirty="0"/>
              <a:t>позитивного</a:t>
            </a:r>
            <a:r>
              <a:rPr sz="1300" spc="215" dirty="0"/>
              <a:t>  </a:t>
            </a:r>
            <a:r>
              <a:rPr sz="1300" dirty="0"/>
              <a:t>внимания</a:t>
            </a:r>
            <a:r>
              <a:rPr sz="1300" spc="215" dirty="0"/>
              <a:t>  </a:t>
            </a:r>
            <a:r>
              <a:rPr sz="1300" dirty="0"/>
              <a:t>данным</a:t>
            </a:r>
            <a:r>
              <a:rPr sz="1300" spc="210" dirty="0"/>
              <a:t>  </a:t>
            </a:r>
            <a:r>
              <a:rPr sz="1300" spc="-10" dirty="0"/>
              <a:t>несовершеннолетним, </a:t>
            </a:r>
            <a:r>
              <a:rPr sz="1300" dirty="0"/>
              <a:t>поощрение</a:t>
            </a:r>
            <a:r>
              <a:rPr sz="1300" spc="330" dirty="0"/>
              <a:t>  </a:t>
            </a:r>
            <a:r>
              <a:rPr sz="1300" dirty="0"/>
              <a:t>их</a:t>
            </a:r>
            <a:r>
              <a:rPr sz="1300" spc="335" dirty="0"/>
              <a:t>  </a:t>
            </a:r>
            <a:r>
              <a:rPr sz="1300" dirty="0"/>
              <a:t>жизненной</a:t>
            </a:r>
            <a:r>
              <a:rPr sz="1300" spc="330" dirty="0"/>
              <a:t>  </a:t>
            </a:r>
            <a:r>
              <a:rPr sz="1300" dirty="0"/>
              <a:t>активности,</a:t>
            </a:r>
            <a:r>
              <a:rPr sz="1300" spc="330" dirty="0"/>
              <a:t>  </a:t>
            </a:r>
            <a:r>
              <a:rPr sz="1300" dirty="0"/>
              <a:t>изменение</a:t>
            </a:r>
            <a:r>
              <a:rPr sz="1300" spc="330" dirty="0"/>
              <a:t>  </a:t>
            </a:r>
            <a:r>
              <a:rPr sz="1300" dirty="0"/>
              <a:t>взглядов</a:t>
            </a:r>
            <a:r>
              <a:rPr sz="1300" spc="330" dirty="0"/>
              <a:t>  </a:t>
            </a:r>
            <a:r>
              <a:rPr sz="1300" spc="-25" dirty="0"/>
              <a:t>на </a:t>
            </a:r>
            <a:r>
              <a:rPr sz="1300" dirty="0"/>
              <a:t>сложившуюся</a:t>
            </a:r>
            <a:r>
              <a:rPr sz="1300" spc="-25" dirty="0"/>
              <a:t> </a:t>
            </a:r>
            <a:r>
              <a:rPr sz="1300" dirty="0"/>
              <a:t>ситуацию</a:t>
            </a:r>
            <a:r>
              <a:rPr sz="1300" spc="-20" dirty="0"/>
              <a:t> </a:t>
            </a:r>
            <a:r>
              <a:rPr sz="1300" dirty="0"/>
              <a:t>и</a:t>
            </a:r>
            <a:r>
              <a:rPr sz="1300" spc="-20" dirty="0"/>
              <a:t> </a:t>
            </a:r>
            <a:r>
              <a:rPr sz="1300" spc="-10" dirty="0"/>
              <a:t>формирование</a:t>
            </a:r>
            <a:r>
              <a:rPr sz="1300" spc="-20" dirty="0"/>
              <a:t> положительной</a:t>
            </a:r>
            <a:r>
              <a:rPr sz="1300" spc="-25" dirty="0"/>
              <a:t> </a:t>
            </a:r>
            <a:r>
              <a:rPr sz="1300" spc="-10" dirty="0"/>
              <a:t>самооценки).</a:t>
            </a:r>
            <a:endParaRPr sz="1300"/>
          </a:p>
        </p:txBody>
      </p:sp>
      <p:sp>
        <p:nvSpPr>
          <p:cNvPr id="10" name="object 10"/>
          <p:cNvSpPr txBox="1"/>
          <p:nvPr/>
        </p:nvSpPr>
        <p:spPr>
          <a:xfrm>
            <a:off x="5744775" y="5227794"/>
            <a:ext cx="928242" cy="205180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lnSpc>
                <a:spcPts val="1505"/>
              </a:lnSpc>
              <a:spcBef>
                <a:spcPts val="100"/>
              </a:spcBef>
            </a:pPr>
            <a:r>
              <a:rPr sz="1300" spc="-25" dirty="0">
                <a:latin typeface="Microsoft Sans Serif"/>
                <a:cs typeface="Microsoft Sans Serif"/>
              </a:rPr>
              <a:t>М.</a:t>
            </a:r>
            <a:r>
              <a:rPr lang="ru-RU" sz="1300" dirty="0">
                <a:latin typeface="Microsoft Sans Serif"/>
                <a:cs typeface="Microsoft Sans Serif"/>
              </a:rPr>
              <a:t> </a:t>
            </a:r>
            <a:r>
              <a:rPr sz="1300" spc="-30" dirty="0" err="1">
                <a:latin typeface="Microsoft Sans Serif"/>
                <a:cs typeface="Microsoft Sans Serif"/>
              </a:rPr>
              <a:t>Горький</a:t>
            </a:r>
            <a:endParaRPr sz="13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837" y="408558"/>
            <a:ext cx="8726057" cy="420840"/>
          </a:xfrm>
          <a:prstGeom prst="rect">
            <a:avLst/>
          </a:prstGeom>
        </p:spPr>
        <p:txBody>
          <a:bodyPr vert="horz" wrap="square" lIns="0" tIns="150282" rIns="0" bIns="0" rtlCol="0">
            <a:spAutoFit/>
          </a:bodyPr>
          <a:lstStyle/>
          <a:p>
            <a:pPr marL="12696">
              <a:spcBef>
                <a:spcPts val="135"/>
              </a:spcBef>
            </a:pPr>
            <a:r>
              <a:rPr dirty="0"/>
              <a:t>Действия</a:t>
            </a:r>
            <a:r>
              <a:rPr spc="85" dirty="0"/>
              <a:t> </a:t>
            </a:r>
            <a:r>
              <a:rPr dirty="0"/>
              <a:t>специалистов</a:t>
            </a:r>
            <a:r>
              <a:rPr spc="95" dirty="0"/>
              <a:t> </a:t>
            </a:r>
            <a:r>
              <a:rPr dirty="0"/>
              <a:t>системы</a:t>
            </a:r>
            <a:r>
              <a:rPr spc="90" dirty="0"/>
              <a:t> </a:t>
            </a:r>
            <a:r>
              <a:rPr dirty="0"/>
              <a:t>образования</a:t>
            </a:r>
            <a:r>
              <a:rPr spc="85" dirty="0"/>
              <a:t> </a:t>
            </a:r>
            <a:r>
              <a:rPr dirty="0"/>
              <a:t>в</a:t>
            </a:r>
            <a:r>
              <a:rPr spc="95" dirty="0"/>
              <a:t> </a:t>
            </a:r>
            <a:r>
              <a:rPr dirty="0"/>
              <a:t>ситуациях</a:t>
            </a:r>
            <a:r>
              <a:rPr spc="95" dirty="0"/>
              <a:t> </a:t>
            </a:r>
            <a:r>
              <a:rPr dirty="0"/>
              <a:t>социальных</a:t>
            </a:r>
            <a:r>
              <a:rPr spc="95" dirty="0"/>
              <a:t> </a:t>
            </a:r>
            <a:r>
              <a:rPr spc="-10" dirty="0"/>
              <a:t>рисков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4672" y="1280303"/>
            <a:ext cx="4402135" cy="402209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9171" y="1375574"/>
            <a:ext cx="5253605" cy="1385134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078" indent="378981" algn="just">
              <a:lnSpc>
                <a:spcPts val="1630"/>
              </a:lnSpc>
              <a:spcBef>
                <a:spcPts val="254"/>
              </a:spcBef>
              <a:buAutoNum type="arabicPeriod"/>
              <a:tabLst>
                <a:tab pos="391677" algn="l"/>
              </a:tabLst>
            </a:pPr>
            <a:r>
              <a:rPr sz="1450" dirty="0">
                <a:latin typeface="Microsoft Sans Serif"/>
                <a:cs typeface="Microsoft Sans Serif"/>
              </a:rPr>
              <a:t>Сообщить</a:t>
            </a:r>
            <a:r>
              <a:rPr sz="1450" spc="480" dirty="0">
                <a:latin typeface="Microsoft Sans Serif"/>
                <a:cs typeface="Microsoft Sans Serif"/>
              </a:rPr>
              <a:t>  </a:t>
            </a:r>
            <a:r>
              <a:rPr sz="1450" spc="-25" dirty="0">
                <a:latin typeface="Microsoft Sans Serif"/>
                <a:cs typeface="Microsoft Sans Serif"/>
              </a:rPr>
              <a:t>педагогу-</a:t>
            </a:r>
            <a:r>
              <a:rPr sz="1450" dirty="0">
                <a:latin typeface="Microsoft Sans Serif"/>
                <a:cs typeface="Microsoft Sans Serif"/>
              </a:rPr>
              <a:t>психологу</a:t>
            </a:r>
            <a:r>
              <a:rPr sz="1450" spc="48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(при</a:t>
            </a:r>
            <a:r>
              <a:rPr sz="1450" spc="484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отсутствии</a:t>
            </a:r>
            <a:r>
              <a:rPr sz="1450" spc="480" dirty="0">
                <a:latin typeface="Microsoft Sans Serif"/>
                <a:cs typeface="Microsoft Sans Serif"/>
              </a:rPr>
              <a:t>  </a:t>
            </a:r>
            <a:r>
              <a:rPr sz="1450" spc="335" dirty="0">
                <a:latin typeface="Microsoft Sans Serif"/>
                <a:cs typeface="Microsoft Sans Serif"/>
              </a:rPr>
              <a:t>– </a:t>
            </a:r>
            <a:r>
              <a:rPr sz="1450" dirty="0">
                <a:latin typeface="Microsoft Sans Serif"/>
                <a:cs typeface="Microsoft Sans Serif"/>
              </a:rPr>
              <a:t>социальному</a:t>
            </a:r>
            <a:r>
              <a:rPr sz="1450" spc="275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педагогу,</a:t>
            </a:r>
            <a:r>
              <a:rPr sz="1450" spc="275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заместителю</a:t>
            </a:r>
            <a:r>
              <a:rPr sz="1450" spc="275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директора</a:t>
            </a:r>
            <a:r>
              <a:rPr sz="1450" spc="275" dirty="0">
                <a:latin typeface="Microsoft Sans Serif"/>
                <a:cs typeface="Microsoft Sans Serif"/>
              </a:rPr>
              <a:t>   </a:t>
            </a:r>
            <a:r>
              <a:rPr sz="1450" spc="-25" dirty="0">
                <a:latin typeface="Microsoft Sans Serif"/>
                <a:cs typeface="Microsoft Sans Serif"/>
              </a:rPr>
              <a:t>по </a:t>
            </a:r>
            <a:r>
              <a:rPr sz="1450" dirty="0">
                <a:latin typeface="Microsoft Sans Serif"/>
                <a:cs typeface="Microsoft Sans Serif"/>
              </a:rPr>
              <a:t>воспитательной</a:t>
            </a:r>
            <a:r>
              <a:rPr sz="1450" spc="10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работе)</a:t>
            </a:r>
            <a:r>
              <a:rPr sz="1450" spc="11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</a:t>
            </a:r>
            <a:r>
              <a:rPr sz="1450" spc="11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своих</a:t>
            </a:r>
            <a:r>
              <a:rPr sz="1450" spc="11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наблюдениях</a:t>
            </a:r>
            <a:r>
              <a:rPr sz="1450" spc="11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</a:t>
            </a:r>
            <a:r>
              <a:rPr sz="1450" spc="110" dirty="0">
                <a:latin typeface="Microsoft Sans Serif"/>
                <a:cs typeface="Microsoft Sans Serif"/>
              </a:rPr>
              <a:t>  </a:t>
            </a:r>
            <a:r>
              <a:rPr sz="1450" spc="-10" dirty="0">
                <a:latin typeface="Microsoft Sans Serif"/>
                <a:cs typeface="Microsoft Sans Serif"/>
              </a:rPr>
              <a:t>целью </a:t>
            </a:r>
            <a:r>
              <a:rPr sz="1450" dirty="0">
                <a:latin typeface="Microsoft Sans Serif"/>
                <a:cs typeface="Microsoft Sans Serif"/>
              </a:rPr>
              <a:t>принятия</a:t>
            </a:r>
            <a:r>
              <a:rPr sz="1450" spc="27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(при</a:t>
            </a:r>
            <a:r>
              <a:rPr sz="1450" spc="27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необходимости)</a:t>
            </a:r>
            <a:r>
              <a:rPr sz="1450" spc="27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оперативных</a:t>
            </a:r>
            <a:r>
              <a:rPr sz="1450" spc="27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мер</a:t>
            </a:r>
            <a:r>
              <a:rPr sz="1450" spc="275" dirty="0">
                <a:latin typeface="Microsoft Sans Serif"/>
                <a:cs typeface="Microsoft Sans Serif"/>
              </a:rPr>
              <a:t>  </a:t>
            </a:r>
            <a:r>
              <a:rPr sz="1450" spc="-25" dirty="0">
                <a:latin typeface="Microsoft Sans Serif"/>
                <a:cs typeface="Microsoft Sans Serif"/>
              </a:rPr>
              <a:t>для </a:t>
            </a:r>
            <a:r>
              <a:rPr sz="1450" spc="-20" dirty="0">
                <a:latin typeface="Microsoft Sans Serif"/>
                <a:cs typeface="Microsoft Sans Serif"/>
              </a:rPr>
              <a:t>оказания</a:t>
            </a:r>
            <a:r>
              <a:rPr sz="1450" spc="-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экстренной</a:t>
            </a:r>
            <a:r>
              <a:rPr sz="1450" spc="-6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помощи</a:t>
            </a:r>
            <a:r>
              <a:rPr sz="1450" spc="-6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обучающемуся.</a:t>
            </a:r>
            <a:endParaRPr sz="1450">
              <a:latin typeface="Microsoft Sans Serif"/>
              <a:cs typeface="Microsoft Sans Serif"/>
            </a:endParaRPr>
          </a:p>
          <a:p>
            <a:pPr marL="233609" indent="-220913" algn="just">
              <a:spcBef>
                <a:spcPts val="660"/>
              </a:spcBef>
              <a:buAutoNum type="arabicPeriod"/>
              <a:tabLst>
                <a:tab pos="233609" algn="l"/>
              </a:tabLst>
            </a:pPr>
            <a:r>
              <a:rPr sz="1450" dirty="0">
                <a:latin typeface="Microsoft Sans Serif"/>
                <a:cs typeface="Microsoft Sans Serif"/>
              </a:rPr>
              <a:t>Сообщить</a:t>
            </a:r>
            <a:r>
              <a:rPr sz="1450" spc="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администрации</a:t>
            </a:r>
            <a:r>
              <a:rPr sz="1450" spc="7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образовательной</a:t>
            </a:r>
            <a:r>
              <a:rPr sz="1450" spc="7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организации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170" y="2720105"/>
            <a:ext cx="4122392" cy="237169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  <a:tabLst>
                <a:tab pos="448810" algn="l"/>
                <a:tab pos="1962196" algn="l"/>
                <a:tab pos="3137229" algn="l"/>
                <a:tab pos="3563185" algn="l"/>
              </a:tabLst>
            </a:pPr>
            <a:r>
              <a:rPr sz="1450" spc="-50" dirty="0">
                <a:latin typeface="Microsoft Sans Serif"/>
                <a:cs typeface="Microsoft Sans Serif"/>
              </a:rPr>
              <a:t>о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сложившейся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ситуации,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50" dirty="0">
                <a:latin typeface="Microsoft Sans Serif"/>
                <a:cs typeface="Microsoft Sans Serif"/>
              </a:rPr>
              <a:t>с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целью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9171" y="2720106"/>
            <a:ext cx="5254240" cy="455152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078" indent="4429066">
              <a:lnSpc>
                <a:spcPts val="1630"/>
              </a:lnSpc>
              <a:spcBef>
                <a:spcPts val="254"/>
              </a:spcBef>
              <a:tabLst>
                <a:tab pos="1547031" algn="l"/>
                <a:tab pos="2471948" algn="l"/>
                <a:tab pos="2832520" algn="l"/>
                <a:tab pos="4141497" algn="l"/>
              </a:tabLst>
            </a:pPr>
            <a:r>
              <a:rPr sz="1450" spc="-10" dirty="0">
                <a:latin typeface="Microsoft Sans Serif"/>
                <a:cs typeface="Microsoft Sans Serif"/>
              </a:rPr>
              <a:t>принятия управленческих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решений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25" dirty="0">
                <a:latin typeface="Microsoft Sans Serif"/>
                <a:cs typeface="Microsoft Sans Serif"/>
              </a:rPr>
              <a:t>по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привлечению</a:t>
            </a:r>
            <a:r>
              <a:rPr sz="1450" dirty="0">
                <a:latin typeface="Microsoft Sans Serif"/>
                <a:cs typeface="Microsoft Sans Serif"/>
              </a:rPr>
              <a:t>	</a:t>
            </a:r>
            <a:r>
              <a:rPr sz="1450" spc="-10" dirty="0">
                <a:latin typeface="Microsoft Sans Serif"/>
                <a:cs typeface="Microsoft Sans Serif"/>
              </a:rPr>
              <a:t>профильных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171" y="3134693"/>
            <a:ext cx="5252971" cy="1592713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5713" algn="just">
              <a:lnSpc>
                <a:spcPts val="1630"/>
              </a:lnSpc>
              <a:spcBef>
                <a:spcPts val="254"/>
              </a:spcBef>
            </a:pPr>
            <a:r>
              <a:rPr sz="1450" dirty="0">
                <a:latin typeface="Microsoft Sans Serif"/>
                <a:cs typeface="Microsoft Sans Serif"/>
              </a:rPr>
              <a:t>специалистов</a:t>
            </a:r>
            <a:r>
              <a:rPr sz="1450" spc="18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для</a:t>
            </a:r>
            <a:r>
              <a:rPr sz="1450" spc="19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оказания</a:t>
            </a:r>
            <a:r>
              <a:rPr sz="1450" spc="19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помощи</a:t>
            </a:r>
            <a:r>
              <a:rPr sz="1450" spc="18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обучающемуся,</a:t>
            </a:r>
            <a:r>
              <a:rPr sz="1450" spc="190" dirty="0">
                <a:latin typeface="Microsoft Sans Serif"/>
                <a:cs typeface="Microsoft Sans Serif"/>
              </a:rPr>
              <a:t>  </a:t>
            </a:r>
            <a:r>
              <a:rPr sz="1450" spc="-50" dirty="0">
                <a:latin typeface="Microsoft Sans Serif"/>
                <a:cs typeface="Microsoft Sans Serif"/>
              </a:rPr>
              <a:t>а </a:t>
            </a:r>
            <a:r>
              <a:rPr sz="1450" dirty="0">
                <a:latin typeface="Microsoft Sans Serif"/>
                <a:cs typeface="Microsoft Sans Serif"/>
              </a:rPr>
              <a:t>также</a:t>
            </a:r>
            <a:r>
              <a:rPr sz="1450" spc="6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для</a:t>
            </a:r>
            <a:r>
              <a:rPr sz="1450" spc="6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составления</a:t>
            </a:r>
            <a:r>
              <a:rPr sz="1450" spc="6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плана</a:t>
            </a:r>
            <a:r>
              <a:rPr sz="1450" spc="60" dirty="0">
                <a:latin typeface="Microsoft Sans Serif"/>
                <a:cs typeface="Microsoft Sans Serif"/>
              </a:rPr>
              <a:t>  </a:t>
            </a:r>
            <a:r>
              <a:rPr sz="1450" spc="-20" dirty="0">
                <a:latin typeface="Microsoft Sans Serif"/>
                <a:cs typeface="Microsoft Sans Serif"/>
              </a:rPr>
              <a:t>психолого-</a:t>
            </a:r>
            <a:r>
              <a:rPr sz="1450" spc="-10" dirty="0">
                <a:latin typeface="Microsoft Sans Serif"/>
                <a:cs typeface="Microsoft Sans Serif"/>
              </a:rPr>
              <a:t>педагогического сопровождения</a:t>
            </a:r>
            <a:r>
              <a:rPr sz="1450" spc="-2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обучающегося.</a:t>
            </a:r>
            <a:endParaRPr sz="1450">
              <a:latin typeface="Microsoft Sans Serif"/>
              <a:cs typeface="Microsoft Sans Serif"/>
            </a:endParaRPr>
          </a:p>
          <a:p>
            <a:pPr marL="12696" marR="5078" algn="just">
              <a:lnSpc>
                <a:spcPts val="1630"/>
              </a:lnSpc>
              <a:spcBef>
                <a:spcPts val="800"/>
              </a:spcBef>
            </a:pPr>
            <a:r>
              <a:rPr sz="1450" dirty="0">
                <a:latin typeface="Microsoft Sans Serif"/>
                <a:cs typeface="Microsoft Sans Serif"/>
              </a:rPr>
              <a:t>3.</a:t>
            </a:r>
            <a:r>
              <a:rPr sz="1450" spc="44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Сообщить</a:t>
            </a:r>
            <a:r>
              <a:rPr sz="1450" spc="44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родителям</a:t>
            </a:r>
            <a:r>
              <a:rPr sz="1450" spc="44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(законным</a:t>
            </a:r>
            <a:r>
              <a:rPr sz="1450" spc="440" dirty="0">
                <a:latin typeface="Microsoft Sans Serif"/>
                <a:cs typeface="Microsoft Sans Serif"/>
              </a:rPr>
              <a:t>  </a:t>
            </a:r>
            <a:r>
              <a:rPr sz="1450" spc="-10" dirty="0">
                <a:latin typeface="Microsoft Sans Serif"/>
                <a:cs typeface="Microsoft Sans Serif"/>
              </a:rPr>
              <a:t>представителям) </a:t>
            </a:r>
            <a:r>
              <a:rPr sz="1450" dirty="0">
                <a:latin typeface="Microsoft Sans Serif"/>
                <a:cs typeface="Microsoft Sans Serif"/>
              </a:rPr>
              <a:t>обучающегося</a:t>
            </a:r>
            <a:r>
              <a:rPr sz="1450" spc="430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о</a:t>
            </a:r>
            <a:r>
              <a:rPr sz="1450" spc="434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своих</a:t>
            </a:r>
            <a:r>
              <a:rPr sz="1450" spc="434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наблюдениях</a:t>
            </a:r>
            <a:r>
              <a:rPr sz="1450" spc="430" dirty="0">
                <a:latin typeface="Microsoft Sans Serif"/>
                <a:cs typeface="Microsoft Sans Serif"/>
              </a:rPr>
              <a:t>   </a:t>
            </a:r>
            <a:r>
              <a:rPr sz="1450" dirty="0">
                <a:latin typeface="Microsoft Sans Serif"/>
                <a:cs typeface="Microsoft Sans Serif"/>
              </a:rPr>
              <a:t>с</a:t>
            </a:r>
            <a:r>
              <a:rPr sz="1450" spc="434" dirty="0">
                <a:latin typeface="Microsoft Sans Serif"/>
                <a:cs typeface="Microsoft Sans Serif"/>
              </a:rPr>
              <a:t>   </a:t>
            </a:r>
            <a:r>
              <a:rPr sz="1450" spc="-10" dirty="0">
                <a:latin typeface="Microsoft Sans Serif"/>
                <a:cs typeface="Microsoft Sans Serif"/>
              </a:rPr>
              <a:t>целью </a:t>
            </a:r>
            <a:r>
              <a:rPr sz="1450" dirty="0">
                <a:latin typeface="Microsoft Sans Serif"/>
                <a:cs typeface="Microsoft Sans Serif"/>
              </a:rPr>
              <a:t>мотивирования</a:t>
            </a:r>
            <a:r>
              <a:rPr sz="1450" spc="2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семьи</a:t>
            </a:r>
            <a:r>
              <a:rPr sz="1450" spc="2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на</a:t>
            </a:r>
            <a:r>
              <a:rPr sz="1450" spc="2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обращение</a:t>
            </a:r>
            <a:r>
              <a:rPr sz="1450" spc="2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за</a:t>
            </a:r>
            <a:r>
              <a:rPr sz="1450" spc="2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помощью</a:t>
            </a:r>
            <a:r>
              <a:rPr sz="1450" spc="300" dirty="0">
                <a:latin typeface="Microsoft Sans Serif"/>
                <a:cs typeface="Microsoft Sans Serif"/>
              </a:rPr>
              <a:t>  </a:t>
            </a:r>
            <a:r>
              <a:rPr sz="1450" spc="-50" dirty="0">
                <a:latin typeface="Microsoft Sans Serif"/>
                <a:cs typeface="Microsoft Sans Serif"/>
              </a:rPr>
              <a:t>к </a:t>
            </a:r>
            <a:r>
              <a:rPr sz="1450" dirty="0">
                <a:latin typeface="Microsoft Sans Serif"/>
                <a:cs typeface="Microsoft Sans Serif"/>
              </a:rPr>
              <a:t>профильным</a:t>
            </a:r>
            <a:r>
              <a:rPr sz="1450" spc="-4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специалистам.</a:t>
            </a:r>
            <a:endParaRPr sz="14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837" y="408558"/>
            <a:ext cx="8726057" cy="549336"/>
          </a:xfrm>
          <a:prstGeom prst="rect">
            <a:avLst/>
          </a:prstGeom>
        </p:spPr>
        <p:txBody>
          <a:bodyPr vert="horz" wrap="square" lIns="0" tIns="36184" rIns="0" bIns="0" rtlCol="0">
            <a:spAutoFit/>
          </a:bodyPr>
          <a:lstStyle/>
          <a:p>
            <a:pPr marL="1835869" marR="5078" indent="-1622573">
              <a:lnSpc>
                <a:spcPts val="1999"/>
              </a:lnSpc>
              <a:spcBef>
                <a:spcPts val="285"/>
              </a:spcBef>
            </a:pPr>
            <a:r>
              <a:rPr dirty="0"/>
              <a:t>Рискованное</a:t>
            </a:r>
            <a:r>
              <a:rPr spc="35" dirty="0"/>
              <a:t> </a:t>
            </a:r>
            <a:r>
              <a:rPr dirty="0"/>
              <a:t>/</a:t>
            </a:r>
            <a:r>
              <a:rPr spc="35" dirty="0"/>
              <a:t> </a:t>
            </a:r>
            <a:r>
              <a:rPr dirty="0"/>
              <a:t>опасное</a:t>
            </a:r>
            <a:r>
              <a:rPr spc="35" dirty="0"/>
              <a:t> </a:t>
            </a:r>
            <a:r>
              <a:rPr dirty="0"/>
              <a:t>/</a:t>
            </a:r>
            <a:r>
              <a:rPr spc="35" dirty="0"/>
              <a:t> </a:t>
            </a:r>
            <a:r>
              <a:rPr dirty="0"/>
              <a:t>экстремальное</a:t>
            </a:r>
            <a:r>
              <a:rPr spc="35" dirty="0"/>
              <a:t> </a:t>
            </a:r>
            <a:r>
              <a:rPr dirty="0"/>
              <a:t>поведение</a:t>
            </a:r>
            <a:r>
              <a:rPr spc="40" dirty="0"/>
              <a:t> </a:t>
            </a:r>
            <a:r>
              <a:rPr dirty="0"/>
              <a:t>является</a:t>
            </a:r>
            <a:r>
              <a:rPr spc="30" dirty="0"/>
              <a:t> </a:t>
            </a:r>
            <a:r>
              <a:rPr dirty="0"/>
              <a:t>одним</a:t>
            </a:r>
            <a:r>
              <a:rPr spc="30" dirty="0"/>
              <a:t> </a:t>
            </a:r>
            <a:r>
              <a:rPr dirty="0"/>
              <a:t>из</a:t>
            </a:r>
            <a:r>
              <a:rPr spc="30" dirty="0"/>
              <a:t> </a:t>
            </a:r>
            <a:r>
              <a:rPr spc="-10" dirty="0"/>
              <a:t>факторов </a:t>
            </a:r>
            <a:r>
              <a:rPr dirty="0"/>
              <a:t>риска</a:t>
            </a:r>
            <a:r>
              <a:rPr spc="40" dirty="0"/>
              <a:t> </a:t>
            </a:r>
            <a:r>
              <a:rPr dirty="0"/>
              <a:t>обучающегося,</a:t>
            </a:r>
            <a:r>
              <a:rPr spc="35" dirty="0"/>
              <a:t> </a:t>
            </a:r>
            <a:r>
              <a:rPr dirty="0"/>
              <a:t>в</a:t>
            </a:r>
            <a:r>
              <a:rPr spc="40" dirty="0"/>
              <a:t> </a:t>
            </a:r>
            <a:r>
              <a:rPr dirty="0"/>
              <a:t>том</a:t>
            </a:r>
            <a:r>
              <a:rPr spc="40" dirty="0"/>
              <a:t> </a:t>
            </a:r>
            <a:r>
              <a:rPr dirty="0"/>
              <a:t>числе</a:t>
            </a:r>
            <a:r>
              <a:rPr spc="40" dirty="0"/>
              <a:t> </a:t>
            </a:r>
            <a:r>
              <a:rPr spc="-10" dirty="0"/>
              <a:t>суицидального.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0915" y="1595100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0915" y="2110456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915" y="2625812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915" y="3141169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915" y="3863825"/>
            <a:ext cx="92046" cy="114098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spcBef>
                <a:spcPts val="110"/>
              </a:spcBef>
            </a:pPr>
            <a:r>
              <a:rPr sz="650" spc="-50" dirty="0">
                <a:solidFill>
                  <a:srgbClr val="99CC66"/>
                </a:solidFill>
                <a:latin typeface="Lucida Sans Unicode"/>
                <a:cs typeface="Lucida Sans Unicode"/>
              </a:rPr>
              <a:t>●</a:t>
            </a:r>
            <a:endParaRPr sz="6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4815" y="1022523"/>
            <a:ext cx="5526569" cy="3446964"/>
          </a:xfrm>
          <a:prstGeom prst="rect">
            <a:avLst/>
          </a:prstGeom>
        </p:spPr>
        <p:txBody>
          <a:bodyPr vert="horz" wrap="square" lIns="0" tIns="32374" rIns="0" bIns="0" rtlCol="0">
            <a:spAutoFit/>
          </a:bodyPr>
          <a:lstStyle/>
          <a:p>
            <a:pPr marL="12696" marR="6983" algn="just">
              <a:lnSpc>
                <a:spcPts val="1630"/>
              </a:lnSpc>
              <a:spcBef>
                <a:spcPts val="254"/>
              </a:spcBef>
            </a:pPr>
            <a:r>
              <a:rPr sz="1450" dirty="0">
                <a:latin typeface="Microsoft Sans Serif"/>
                <a:cs typeface="Microsoft Sans Serif"/>
              </a:rPr>
              <a:t>Перед</a:t>
            </a:r>
            <a:r>
              <a:rPr sz="1450" spc="45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тем,</a:t>
            </a:r>
            <a:r>
              <a:rPr sz="1450" spc="44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как</a:t>
            </a:r>
            <a:r>
              <a:rPr sz="1450" spc="45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сделать</a:t>
            </a:r>
            <a:r>
              <a:rPr sz="1450" spc="45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окончательные</a:t>
            </a:r>
            <a:r>
              <a:rPr sz="1450" spc="45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выводы</a:t>
            </a:r>
            <a:r>
              <a:rPr sz="1450" spc="45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</a:t>
            </a:r>
            <a:r>
              <a:rPr sz="1450" spc="45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наличии данного</a:t>
            </a:r>
            <a:r>
              <a:rPr sz="1450" spc="-3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фактора</a:t>
            </a:r>
            <a:r>
              <a:rPr sz="1450" spc="-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риска</a:t>
            </a:r>
            <a:r>
              <a:rPr sz="1450" spc="-3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в</a:t>
            </a:r>
            <a:r>
              <a:rPr sz="1450" spc="-3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поведении</a:t>
            </a:r>
            <a:r>
              <a:rPr sz="1450" spc="-3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обучающегося:</a:t>
            </a:r>
            <a:endParaRPr sz="1450">
              <a:latin typeface="Microsoft Sans Serif"/>
              <a:cs typeface="Microsoft Sans Serif"/>
            </a:endParaRPr>
          </a:p>
          <a:p>
            <a:pPr marL="12696" marR="5078" algn="just">
              <a:lnSpc>
                <a:spcPts val="1630"/>
              </a:lnSpc>
              <a:spcBef>
                <a:spcPts val="800"/>
              </a:spcBef>
            </a:pPr>
            <a:r>
              <a:rPr sz="1450" dirty="0">
                <a:latin typeface="Microsoft Sans Serif"/>
                <a:cs typeface="Microsoft Sans Serif"/>
              </a:rPr>
              <a:t>понаблюдайте</a:t>
            </a:r>
            <a:r>
              <a:rPr sz="1450" spc="33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за</a:t>
            </a:r>
            <a:r>
              <a:rPr sz="1450" spc="33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ним,</a:t>
            </a:r>
            <a:r>
              <a:rPr sz="1450" spc="33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ненавязчиво</a:t>
            </a:r>
            <a:r>
              <a:rPr sz="1450" spc="34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33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«между</a:t>
            </a:r>
            <a:r>
              <a:rPr sz="1450" spc="335" dirty="0">
                <a:latin typeface="Microsoft Sans Serif"/>
                <a:cs typeface="Microsoft Sans Serif"/>
              </a:rPr>
              <a:t>  </a:t>
            </a:r>
            <a:r>
              <a:rPr sz="1450" spc="-10" dirty="0">
                <a:latin typeface="Microsoft Sans Serif"/>
                <a:cs typeface="Microsoft Sans Serif"/>
              </a:rPr>
              <a:t>делом» </a:t>
            </a:r>
            <a:r>
              <a:rPr sz="1450" dirty="0">
                <a:latin typeface="Microsoft Sans Serif"/>
                <a:cs typeface="Microsoft Sans Serif"/>
              </a:rPr>
              <a:t>интересуйтесь,</a:t>
            </a:r>
            <a:r>
              <a:rPr sz="1450" spc="-70" dirty="0">
                <a:latin typeface="Microsoft Sans Serif"/>
                <a:cs typeface="Microsoft Sans Serif"/>
              </a:rPr>
              <a:t> </a:t>
            </a:r>
            <a:r>
              <a:rPr sz="1450" spc="-20" dirty="0">
                <a:latin typeface="Microsoft Sans Serif"/>
                <a:cs typeface="Microsoft Sans Serif"/>
              </a:rPr>
              <a:t>как</a:t>
            </a:r>
            <a:r>
              <a:rPr sz="1450" spc="-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он</a:t>
            </a:r>
            <a:r>
              <a:rPr sz="1450" spc="-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проводит</a:t>
            </a:r>
            <a:r>
              <a:rPr sz="1450" spc="-6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свободное</a:t>
            </a:r>
            <a:r>
              <a:rPr sz="1450" spc="-6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время;</a:t>
            </a:r>
            <a:endParaRPr sz="1450">
              <a:latin typeface="Microsoft Sans Serif"/>
              <a:cs typeface="Microsoft Sans Serif"/>
            </a:endParaRPr>
          </a:p>
          <a:p>
            <a:pPr marL="12696" marR="5078" algn="just">
              <a:lnSpc>
                <a:spcPts val="1630"/>
              </a:lnSpc>
              <a:spcBef>
                <a:spcPts val="800"/>
              </a:spcBef>
            </a:pPr>
            <a:r>
              <a:rPr sz="1450" dirty="0">
                <a:latin typeface="Microsoft Sans Serif"/>
                <a:cs typeface="Microsoft Sans Serif"/>
              </a:rPr>
              <a:t>обратитесь</a:t>
            </a:r>
            <a:r>
              <a:rPr sz="1450" spc="10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</a:t>
            </a:r>
            <a:r>
              <a:rPr sz="1450" spc="10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результатами</a:t>
            </a:r>
            <a:r>
              <a:rPr sz="1450" spc="10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своих</a:t>
            </a:r>
            <a:r>
              <a:rPr sz="1450" spc="10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наблюдений</a:t>
            </a:r>
            <a:r>
              <a:rPr sz="1450" spc="10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к</a:t>
            </a:r>
            <a:r>
              <a:rPr sz="1450" spc="100" dirty="0">
                <a:latin typeface="Microsoft Sans Serif"/>
                <a:cs typeface="Microsoft Sans Serif"/>
              </a:rPr>
              <a:t>  </a:t>
            </a:r>
            <a:r>
              <a:rPr sz="1450" spc="-10" dirty="0">
                <a:latin typeface="Microsoft Sans Serif"/>
                <a:cs typeface="Microsoft Sans Serif"/>
              </a:rPr>
              <a:t>педагогу- психологу;</a:t>
            </a:r>
            <a:endParaRPr sz="1450">
              <a:latin typeface="Microsoft Sans Serif"/>
              <a:cs typeface="Microsoft Sans Serif"/>
            </a:endParaRPr>
          </a:p>
          <a:p>
            <a:pPr marL="12696" marR="6348" algn="just">
              <a:lnSpc>
                <a:spcPts val="1630"/>
              </a:lnSpc>
              <a:spcBef>
                <a:spcPts val="795"/>
              </a:spcBef>
            </a:pPr>
            <a:r>
              <a:rPr sz="1450" dirty="0">
                <a:latin typeface="Microsoft Sans Serif"/>
                <a:cs typeface="Microsoft Sans Serif"/>
              </a:rPr>
              <a:t>проведите</a:t>
            </a:r>
            <a:r>
              <a:rPr sz="1450" spc="10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мониторинг</a:t>
            </a:r>
            <a:r>
              <a:rPr sz="1450" spc="11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аккаунтов</a:t>
            </a:r>
            <a:r>
              <a:rPr sz="1450" spc="10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в</a:t>
            </a:r>
            <a:r>
              <a:rPr sz="1450" spc="11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социальных</a:t>
            </a:r>
            <a:r>
              <a:rPr sz="1450" spc="11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сетях,</a:t>
            </a:r>
            <a:r>
              <a:rPr sz="1450" spc="110" dirty="0">
                <a:latin typeface="Microsoft Sans Serif"/>
                <a:cs typeface="Microsoft Sans Serif"/>
              </a:rPr>
              <a:t>  </a:t>
            </a:r>
            <a:r>
              <a:rPr sz="1450" spc="-25" dirty="0">
                <a:latin typeface="Microsoft Sans Serif"/>
                <a:cs typeface="Microsoft Sans Serif"/>
              </a:rPr>
              <a:t>как </a:t>
            </a:r>
            <a:r>
              <a:rPr sz="1450" spc="-10" dirty="0">
                <a:latin typeface="Microsoft Sans Serif"/>
                <a:cs typeface="Microsoft Sans Serif"/>
              </a:rPr>
              <a:t>самого</a:t>
            </a:r>
            <a:r>
              <a:rPr sz="1450" spc="-6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обучающегося,</a:t>
            </a:r>
            <a:r>
              <a:rPr sz="1450" spc="-5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так</a:t>
            </a:r>
            <a:r>
              <a:rPr sz="1450" spc="-5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-5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его</a:t>
            </a:r>
            <a:r>
              <a:rPr sz="1450" spc="-5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одноклассников;</a:t>
            </a:r>
            <a:endParaRPr sz="1450">
              <a:latin typeface="Microsoft Sans Serif"/>
              <a:cs typeface="Microsoft Sans Serif"/>
            </a:endParaRPr>
          </a:p>
          <a:p>
            <a:pPr marL="12696" marR="6348" algn="just">
              <a:lnSpc>
                <a:spcPts val="1630"/>
              </a:lnSpc>
              <a:spcBef>
                <a:spcPts val="800"/>
              </a:spcBef>
            </a:pPr>
            <a:r>
              <a:rPr sz="1450" dirty="0">
                <a:latin typeface="Microsoft Sans Serif"/>
                <a:cs typeface="Microsoft Sans Serif"/>
              </a:rPr>
              <a:t>узнайте</a:t>
            </a:r>
            <a:r>
              <a:rPr sz="1450" spc="8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у</a:t>
            </a:r>
            <a:r>
              <a:rPr sz="1450" spc="8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других</a:t>
            </a:r>
            <a:r>
              <a:rPr sz="1450" spc="8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педагогов,</a:t>
            </a:r>
            <a:r>
              <a:rPr sz="1450" spc="8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наблюдали</a:t>
            </a:r>
            <a:r>
              <a:rPr sz="1450" spc="8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ли</a:t>
            </a:r>
            <a:r>
              <a:rPr sz="1450" spc="8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они</a:t>
            </a:r>
            <a:r>
              <a:rPr sz="1450" spc="8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у</a:t>
            </a:r>
            <a:r>
              <a:rPr sz="1450" spc="85" dirty="0">
                <a:latin typeface="Microsoft Sans Serif"/>
                <a:cs typeface="Microsoft Sans Serif"/>
              </a:rPr>
              <a:t>  </a:t>
            </a:r>
            <a:r>
              <a:rPr sz="1450" spc="-10" dirty="0">
                <a:latin typeface="Microsoft Sans Serif"/>
                <a:cs typeface="Microsoft Sans Serif"/>
              </a:rPr>
              <a:t>данного </a:t>
            </a:r>
            <a:r>
              <a:rPr sz="1450" dirty="0">
                <a:latin typeface="Microsoft Sans Serif"/>
                <a:cs typeface="Microsoft Sans Serif"/>
              </a:rPr>
              <a:t>обучающегося</a:t>
            </a:r>
            <a:r>
              <a:rPr sz="1450" spc="10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указанные</a:t>
            </a:r>
            <a:r>
              <a:rPr sz="1450" spc="11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признаки,</a:t>
            </a:r>
            <a:r>
              <a:rPr sz="1450" spc="10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но</a:t>
            </a:r>
            <a:r>
              <a:rPr sz="1450" spc="11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не</a:t>
            </a:r>
            <a:r>
              <a:rPr sz="1450" spc="10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сообщайте</a:t>
            </a:r>
            <a:r>
              <a:rPr sz="1450" spc="11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</a:t>
            </a:r>
            <a:r>
              <a:rPr sz="1450" spc="10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том,</a:t>
            </a:r>
            <a:r>
              <a:rPr sz="1450" spc="105" dirty="0">
                <a:latin typeface="Microsoft Sans Serif"/>
                <a:cs typeface="Microsoft Sans Serif"/>
              </a:rPr>
              <a:t> </a:t>
            </a:r>
            <a:r>
              <a:rPr sz="1450" spc="-50" dirty="0">
                <a:latin typeface="Microsoft Sans Serif"/>
                <a:cs typeface="Microsoft Sans Serif"/>
              </a:rPr>
              <a:t>с </a:t>
            </a:r>
            <a:r>
              <a:rPr sz="1450" spc="-10" dirty="0">
                <a:latin typeface="Microsoft Sans Serif"/>
                <a:cs typeface="Microsoft Sans Serif"/>
              </a:rPr>
              <a:t>какой</a:t>
            </a:r>
            <a:r>
              <a:rPr sz="1450" spc="-60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целью</a:t>
            </a:r>
            <a:r>
              <a:rPr sz="1450" spc="-60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интересуетесь;</a:t>
            </a:r>
            <a:endParaRPr sz="1450">
              <a:latin typeface="Microsoft Sans Serif"/>
              <a:cs typeface="Microsoft Sans Serif"/>
            </a:endParaRPr>
          </a:p>
          <a:p>
            <a:pPr marL="12696" marR="5713" algn="just">
              <a:lnSpc>
                <a:spcPts val="1630"/>
              </a:lnSpc>
              <a:spcBef>
                <a:spcPts val="805"/>
              </a:spcBef>
            </a:pPr>
            <a:r>
              <a:rPr sz="1450" dirty="0">
                <a:latin typeface="Microsoft Sans Serif"/>
                <a:cs typeface="Microsoft Sans Serif"/>
              </a:rPr>
              <a:t>если</a:t>
            </a:r>
            <a:r>
              <a:rPr sz="1450" spc="9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Вы</a:t>
            </a:r>
            <a:r>
              <a:rPr sz="1450" spc="9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классный</a:t>
            </a:r>
            <a:r>
              <a:rPr sz="1450" spc="95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руководитель,</a:t>
            </a:r>
            <a:r>
              <a:rPr sz="1450" spc="9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свяжитесь</a:t>
            </a:r>
            <a:r>
              <a:rPr sz="1450" spc="90" dirty="0">
                <a:latin typeface="Microsoft Sans Serif"/>
                <a:cs typeface="Microsoft Sans Serif"/>
              </a:rPr>
              <a:t>  </a:t>
            </a:r>
            <a:r>
              <a:rPr sz="1450" dirty="0">
                <a:latin typeface="Microsoft Sans Serif"/>
                <a:cs typeface="Microsoft Sans Serif"/>
              </a:rPr>
              <a:t>с</a:t>
            </a:r>
            <a:r>
              <a:rPr sz="1450" spc="90" dirty="0">
                <a:latin typeface="Microsoft Sans Serif"/>
                <a:cs typeface="Microsoft Sans Serif"/>
              </a:rPr>
              <a:t>  </a:t>
            </a:r>
            <a:r>
              <a:rPr sz="1450" spc="-10" dirty="0">
                <a:latin typeface="Microsoft Sans Serif"/>
                <a:cs typeface="Microsoft Sans Serif"/>
              </a:rPr>
              <a:t>родителями </a:t>
            </a:r>
            <a:r>
              <a:rPr sz="1450" dirty="0">
                <a:latin typeface="Microsoft Sans Serif"/>
                <a:cs typeface="Microsoft Sans Serif"/>
              </a:rPr>
              <a:t>(законными</a:t>
            </a:r>
            <a:r>
              <a:rPr sz="1450" spc="22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представителями)</a:t>
            </a:r>
            <a:r>
              <a:rPr sz="1450" spc="22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обучающегося</a:t>
            </a:r>
            <a:r>
              <a:rPr sz="1450" spc="22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и</a:t>
            </a:r>
            <a:r>
              <a:rPr sz="1450" spc="229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поделитесь</a:t>
            </a:r>
            <a:r>
              <a:rPr sz="1450" spc="225" dirty="0">
                <a:latin typeface="Microsoft Sans Serif"/>
                <a:cs typeface="Microsoft Sans Serif"/>
              </a:rPr>
              <a:t> </a:t>
            </a:r>
            <a:r>
              <a:rPr sz="1450" spc="-50" dirty="0">
                <a:latin typeface="Microsoft Sans Serif"/>
                <a:cs typeface="Microsoft Sans Serif"/>
              </a:rPr>
              <a:t>с </a:t>
            </a:r>
            <a:r>
              <a:rPr sz="1450" dirty="0">
                <a:latin typeface="Microsoft Sans Serif"/>
                <a:cs typeface="Microsoft Sans Serif"/>
              </a:rPr>
              <a:t>ними</a:t>
            </a:r>
            <a:r>
              <a:rPr sz="1450" spc="-45" dirty="0">
                <a:latin typeface="Microsoft Sans Serif"/>
                <a:cs typeface="Microsoft Sans Serif"/>
              </a:rPr>
              <a:t> </a:t>
            </a:r>
            <a:r>
              <a:rPr sz="1450" dirty="0">
                <a:latin typeface="Microsoft Sans Serif"/>
                <a:cs typeface="Microsoft Sans Serif"/>
              </a:rPr>
              <a:t>своими</a:t>
            </a:r>
            <a:r>
              <a:rPr sz="1450" spc="-45" dirty="0">
                <a:latin typeface="Microsoft Sans Serif"/>
                <a:cs typeface="Microsoft Sans Serif"/>
              </a:rPr>
              <a:t> </a:t>
            </a:r>
            <a:r>
              <a:rPr sz="1450" spc="-10" dirty="0">
                <a:latin typeface="Microsoft Sans Serif"/>
                <a:cs typeface="Microsoft Sans Serif"/>
              </a:rPr>
              <a:t>наблюдениями.</a:t>
            </a:r>
            <a:endParaRPr sz="145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9463" y="4861794"/>
            <a:ext cx="8054978" cy="438646"/>
          </a:xfrm>
          <a:prstGeom prst="rect">
            <a:avLst/>
          </a:prstGeom>
        </p:spPr>
        <p:txBody>
          <a:bodyPr vert="horz" wrap="square" lIns="0" tIns="31104" rIns="0" bIns="0" rtlCol="0">
            <a:spAutoFit/>
          </a:bodyPr>
          <a:lstStyle/>
          <a:p>
            <a:pPr marL="1194077" marR="5078" indent="-1182015">
              <a:lnSpc>
                <a:spcPts val="1570"/>
              </a:lnSpc>
              <a:spcBef>
                <a:spcPts val="244"/>
              </a:spcBef>
            </a:pP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методических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рекомендациях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представлены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ПРИЗНАКИ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РИСКОВАННОГО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/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ОПАСНОГО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/ </a:t>
            </a:r>
            <a:r>
              <a:rPr sz="1400" b="1" spc="-10" dirty="0">
                <a:latin typeface="Arial"/>
                <a:cs typeface="Arial"/>
              </a:rPr>
              <a:t>ЭКСТРЕМАЛЬНОГО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ПОВЕДЕНИЯ</a:t>
            </a:r>
            <a:r>
              <a:rPr sz="1400" b="1" spc="3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ОНЛАЙН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ОФЛАЙН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СРЕДЕ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1459" y="1371714"/>
            <a:ext cx="3369620" cy="329080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3011" y="1143440"/>
            <a:ext cx="7366220" cy="1705073"/>
          </a:xfrm>
          <a:prstGeom prst="rect">
            <a:avLst/>
          </a:prstGeom>
        </p:spPr>
        <p:txBody>
          <a:bodyPr vert="horz" wrap="square" lIns="0" tIns="109186" rIns="0" bIns="0" rtlCol="0">
            <a:spAutoFit/>
          </a:bodyPr>
          <a:lstStyle/>
          <a:p>
            <a:pPr marL="12696" marR="5078" indent="1496246">
              <a:lnSpc>
                <a:spcPct val="84500"/>
              </a:lnSpc>
              <a:spcBef>
                <a:spcPts val="860"/>
              </a:spcBef>
            </a:pPr>
            <a:r>
              <a:rPr sz="4099" spc="434" dirty="0">
                <a:solidFill>
                  <a:srgbClr val="0A072D"/>
                </a:solidFill>
                <a:latin typeface="Trebuchet MS"/>
                <a:cs typeface="Trebuchet MS"/>
              </a:rPr>
              <a:t>БУДЬТЕ</a:t>
            </a:r>
            <a:r>
              <a:rPr sz="4099" spc="470" dirty="0">
                <a:solidFill>
                  <a:srgbClr val="0A072D"/>
                </a:solidFill>
                <a:latin typeface="Trebuchet MS"/>
                <a:cs typeface="Trebuchet MS"/>
              </a:rPr>
              <a:t> ЗДОРОВЫ, </a:t>
            </a:r>
            <a:r>
              <a:rPr sz="4099" spc="450" dirty="0">
                <a:solidFill>
                  <a:srgbClr val="0A072D"/>
                </a:solidFill>
                <a:latin typeface="Trebuchet MS"/>
                <a:cs typeface="Trebuchet MS"/>
              </a:rPr>
              <a:t>БЕРЕГИТЕ</a:t>
            </a:r>
            <a:r>
              <a:rPr sz="4099" spc="465" dirty="0">
                <a:solidFill>
                  <a:srgbClr val="0A072D"/>
                </a:solidFill>
                <a:latin typeface="Trebuchet MS"/>
                <a:cs typeface="Trebuchet MS"/>
              </a:rPr>
              <a:t> </a:t>
            </a:r>
            <a:r>
              <a:rPr sz="4099" spc="550" dirty="0">
                <a:solidFill>
                  <a:srgbClr val="0A072D"/>
                </a:solidFill>
                <a:latin typeface="Trebuchet MS"/>
                <a:cs typeface="Trebuchet MS"/>
              </a:rPr>
              <a:t>СЕБЯ</a:t>
            </a:r>
            <a:r>
              <a:rPr sz="4099" spc="465" dirty="0">
                <a:solidFill>
                  <a:srgbClr val="0A072D"/>
                </a:solidFill>
                <a:latin typeface="Trebuchet MS"/>
                <a:cs typeface="Trebuchet MS"/>
              </a:rPr>
              <a:t> </a:t>
            </a:r>
            <a:r>
              <a:rPr sz="4099" spc="300" dirty="0">
                <a:solidFill>
                  <a:srgbClr val="0A072D"/>
                </a:solidFill>
                <a:latin typeface="Trebuchet MS"/>
                <a:cs typeface="Trebuchet MS"/>
              </a:rPr>
              <a:t>И</a:t>
            </a:r>
            <a:r>
              <a:rPr sz="4099" spc="459" dirty="0">
                <a:solidFill>
                  <a:srgbClr val="0A072D"/>
                </a:solidFill>
                <a:latin typeface="Trebuchet MS"/>
                <a:cs typeface="Trebuchet MS"/>
              </a:rPr>
              <a:t> </a:t>
            </a:r>
            <a:r>
              <a:rPr sz="4099" spc="565" dirty="0">
                <a:solidFill>
                  <a:srgbClr val="0A072D"/>
                </a:solidFill>
                <a:latin typeface="Trebuchet MS"/>
                <a:cs typeface="Trebuchet MS"/>
              </a:rPr>
              <a:t>СВОИХ </a:t>
            </a:r>
            <a:r>
              <a:rPr sz="4099" spc="409" dirty="0">
                <a:solidFill>
                  <a:srgbClr val="0A072D"/>
                </a:solidFill>
                <a:latin typeface="Trebuchet MS"/>
                <a:cs typeface="Trebuchet MS"/>
              </a:rPr>
              <a:t>ДЕТЕЙ</a:t>
            </a:r>
            <a:r>
              <a:rPr sz="4099" spc="450" dirty="0">
                <a:solidFill>
                  <a:srgbClr val="0A072D"/>
                </a:solidFill>
                <a:latin typeface="Trebuchet MS"/>
                <a:cs typeface="Trebuchet MS"/>
              </a:rPr>
              <a:t> </a:t>
            </a:r>
            <a:r>
              <a:rPr sz="4099" spc="85" dirty="0">
                <a:solidFill>
                  <a:srgbClr val="0A072D"/>
                </a:solidFill>
                <a:latin typeface="Trebuchet MS"/>
                <a:cs typeface="Trebuchet MS"/>
              </a:rPr>
              <a:t>!</a:t>
            </a:r>
            <a:endParaRPr sz="4099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2700" y="2744684"/>
            <a:ext cx="5210439" cy="26491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24549" y="2742869"/>
            <a:ext cx="2559514" cy="25551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1164</Words>
  <Application>Microsoft Office PowerPoint</Application>
  <PresentationFormat>Произвольный</PresentationFormat>
  <Paragraphs>119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Lucida Sans Unicode</vt:lpstr>
      <vt:lpstr>Microsoft Sans Serif</vt:lpstr>
      <vt:lpstr>Times New Roman</vt:lpstr>
      <vt:lpstr>Trebuchet MS</vt:lpstr>
      <vt:lpstr>Office Theme</vt:lpstr>
      <vt:lpstr>ОБУЗ «Курская клиническая психиатрическая больница имени святого великомученика и целителя Пантелеймона»</vt:lpstr>
      <vt:lpstr>Актуальность темы</vt:lpstr>
      <vt:lpstr>Цель методических рекомендаций</vt:lpstr>
      <vt:lpstr>Психопрофилактические меры и стратегии</vt:lpstr>
      <vt:lpstr>Основа методических рекомендаций</vt:lpstr>
      <vt:lpstr>Презентация PowerPoint</vt:lpstr>
      <vt:lpstr>I этап – популяционное психообразование</vt:lpstr>
      <vt:lpstr>II этап – психолого-педагогический мониторинг и сопровождение</vt:lpstr>
      <vt:lpstr>III этап – медико-психологическая диагностика и коррекция</vt:lpstr>
      <vt:lpstr>В настоящее время специализированная медицинская помощь детскому и подростковому населению Курской области оказывается в кабинетах врача- психиатра детского (кабинетах психического здоровья детей) и психиатрическом дневном стационаре для обслуживания детского населения на 25 мест (г. Курск, ул. Димитрова, д. 61)</vt:lpstr>
      <vt:lpstr>Действия классных руководителей по превенции суицидального поведения обучающихся</vt:lpstr>
      <vt:lpstr>Действия специалистов системы образования в ситуациях социальных рисков</vt:lpstr>
      <vt:lpstr>Рискованное / опасное / экстремальное поведение является одним из факторов риска обучающегося, в том числе суицидального.</vt:lpstr>
      <vt:lpstr>БУДЬТЕ ЗДОРОВЫ, БЕРЕГИТЕ СЕБЯ И СВОИХ ДЕТЕЙ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Ксения Зенкова</cp:lastModifiedBy>
  <cp:revision>3</cp:revision>
  <dcterms:created xsi:type="dcterms:W3CDTF">2025-09-09T07:42:35Z</dcterms:created>
  <dcterms:modified xsi:type="dcterms:W3CDTF">2025-09-09T08:07:01Z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2025-09-09T00:00:00Z</vt:filetime>
  </property>
  <property fmtid="{D5CDD505-2E9C-101B-9397-08002B2CF9AE}" pid="3" name="Creator">
    <vt:lpwstr>Impress</vt:lpwstr>
  </property>
  <property fmtid="{D5CDD505-2E9C-101B-9397-08002B2CF9AE}" pid="4" name="Producer">
    <vt:lpwstr>LibreOffice 25.2.2.2 (X86_64) / LibreOffice Community</vt:lpwstr>
  </property>
  <property fmtid="{D5CDD505-2E9C-101B-9397-08002B2CF9AE}" pid="5" name="LastSaved">
    <vt:filetime>2025-09-09T00:00:00Z</vt:filetime>
  </property>
</Properties>
</file>