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Три ключевых </a:t>
            </a:r>
            <a:r>
              <a:rPr lang="ru-RU" dirty="0" smtClean="0"/>
              <a:t>блока. </a:t>
            </a:r>
            <a:r>
              <a:rPr lang="ru-RU" sz="1862" b="0" i="0" u="none" strike="noStrike" baseline="0" dirty="0" smtClean="0">
                <a:effectLst/>
              </a:rPr>
              <a:t>Все блоки взаимосвязаны и реализуются параллельно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Три ключевых блока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45-46BC-8E86-6B615369B4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45-46BC-8E86-6B615369B4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45-46BC-8E86-6B615369B4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45-46BC-8E86-6B615369B495}"/>
              </c:ext>
            </c:extLst>
          </c:dPt>
          <c:cat>
            <c:strRef>
              <c:f>Лист1!$A$2:$A$5</c:f>
              <c:strCache>
                <c:ptCount val="3"/>
                <c:pt idx="0">
                  <c:v>Диагностико-просветительский блок (Чуткий взгляд)</c:v>
                </c:pt>
                <c:pt idx="1">
                  <c:v>Процедурно-алгоритмический блок (Четкий план)</c:v>
                </c:pt>
                <c:pt idx="2">
                  <c:v>Супервизорско-поддерживающий блок (Опора для педагога)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3.3</c:v>
                </c:pt>
                <c:pt idx="1">
                  <c:v>3.3</c:v>
                </c:pt>
                <c:pt idx="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6-4BC3-B4CB-22342067F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19665452885582979"/>
          <c:w val="0.39695733426854279"/>
          <c:h val="0.735096531905843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25848-E3E6-461A-A5DA-77EDD656F091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3201F-2616-46C7-898C-8C5677CC3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62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3201F-2616-46C7-898C-8C5677CC3F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2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649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3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58097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7644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4221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8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90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52622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00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7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8A27FB9-797A-40D1-A4B9-D96D3F7379C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3A2198D-B1EF-4DD0-B020-18D34735778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480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/>
              <a:t>Методы работы с педагогами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по </a:t>
            </a:r>
            <a:r>
              <a:rPr lang="ru-RU" sz="3600" dirty="0"/>
              <a:t>профилактике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суицидального </a:t>
            </a:r>
            <a:r>
              <a:rPr lang="ru-RU" sz="3600" dirty="0"/>
              <a:t>поведения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среди </a:t>
            </a:r>
            <a:r>
              <a:rPr lang="ru-RU" sz="3600" dirty="0"/>
              <a:t>несовершеннолетних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0" dirty="0" smtClean="0"/>
              <a:t>Надежда Геннадиевна </a:t>
            </a:r>
            <a:r>
              <a:rPr lang="ru-RU" b="0" dirty="0" err="1" smtClean="0"/>
              <a:t>Синюгина</a:t>
            </a:r>
            <a:endParaRPr lang="ru-RU" b="0" dirty="0" smtClean="0"/>
          </a:p>
          <a:p>
            <a:r>
              <a:rPr lang="ru-RU" b="0" dirty="0" smtClean="0"/>
              <a:t>Главный </a:t>
            </a:r>
            <a:r>
              <a:rPr lang="ru-RU" b="0" dirty="0"/>
              <a:t>внештатный психолог города </a:t>
            </a:r>
            <a:r>
              <a:rPr lang="ru-RU" b="0" dirty="0" smtClean="0"/>
              <a:t>Курска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50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темы.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Педагог </a:t>
            </a:r>
            <a:r>
              <a:rPr lang="ru-RU" dirty="0"/>
              <a:t>как ключевое звено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343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Педагог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на передовой: почему именно он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· Проводят с детьми большую часть дня.</a:t>
            </a:r>
            <a:br>
              <a:rPr lang="ru-RU" sz="2800" b="1" dirty="0"/>
            </a:br>
            <a:r>
              <a:rPr lang="ru-RU" sz="2800" b="1" dirty="0"/>
              <a:t>· Видят их в учебной и социальной деятельности.</a:t>
            </a:r>
            <a:br>
              <a:rPr lang="ru-RU" sz="2800" b="1" dirty="0"/>
            </a:br>
            <a:r>
              <a:rPr lang="ru-RU" sz="2800" b="1" dirty="0"/>
              <a:t>· Первыми могут заметить тревожные сигналы, невидимые дома.</a:t>
            </a:r>
            <a:br>
              <a:rPr lang="ru-RU" sz="2800" b="1" dirty="0"/>
            </a:br>
            <a:r>
              <a:rPr lang="ru-RU" sz="2800" b="1" dirty="0"/>
              <a:t>· Задача психолога: не работать вместо </a:t>
            </a:r>
            <a:r>
              <a:rPr lang="ru-RU" sz="2800" b="1" dirty="0" smtClean="0"/>
              <a:t>педагога</a:t>
            </a:r>
            <a:r>
              <a:rPr lang="ru-RU" sz="2800" b="1" dirty="0" smtClean="0"/>
              <a:t>, </a:t>
            </a:r>
            <a:r>
              <a:rPr lang="ru-RU" sz="2800" b="1" dirty="0"/>
              <a:t>а вооружить инструментами и создать систему.</a:t>
            </a:r>
          </a:p>
        </p:txBody>
      </p:sp>
    </p:spTree>
    <p:extLst>
      <p:ext uri="{BB962C8B-B14F-4D97-AF65-F5344CB8AC3E}">
        <p14:creationId xmlns:p14="http://schemas.microsoft.com/office/powerpoint/2010/main" val="223981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97372" cy="855865"/>
          </a:xfrm>
        </p:spPr>
        <p:txBody>
          <a:bodyPr>
            <a:normAutofit fontScale="90000"/>
          </a:bodyPr>
          <a:lstStyle/>
          <a:p>
            <a:r>
              <a:rPr lang="ru-RU" dirty="0"/>
              <a:t>Системный подход к </a:t>
            </a:r>
            <a:r>
              <a:rPr lang="ru-RU" dirty="0" smtClean="0"/>
              <a:t>работе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педагогическим коллективом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767660"/>
              </p:ext>
            </p:extLst>
          </p:nvPr>
        </p:nvGraphicFramePr>
        <p:xfrm>
          <a:off x="1250950" y="1790700"/>
          <a:ext cx="10407650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068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450" y="382385"/>
            <a:ext cx="11258550" cy="779665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Диагностико</a:t>
            </a:r>
            <a:r>
              <a:rPr lang="ru-RU" dirty="0"/>
              <a:t>-просветительский блок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504951"/>
            <a:ext cx="10178322" cy="4374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/>
              <a:t>Задача</a:t>
            </a:r>
            <a:r>
              <a:rPr lang="ru-RU" sz="2400" b="1" dirty="0"/>
              <a:t>: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Перевести из «Я вижу, но не понимаю» в «Я заметил — я знаю, куда идти».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Методы: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· Интерактивные лекции:</a:t>
            </a:r>
            <a:br>
              <a:rPr lang="ru-RU" sz="2400" b="1" dirty="0"/>
            </a:br>
            <a:r>
              <a:rPr lang="ru-RU" sz="2400" b="1" dirty="0"/>
              <a:t>· Язык </a:t>
            </a:r>
            <a:r>
              <a:rPr lang="ru-RU" sz="2400" b="1" dirty="0" smtClean="0"/>
              <a:t>педагога.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· Разбор реальных кейсов из школьной жизни.</a:t>
            </a:r>
            <a:br>
              <a:rPr lang="ru-RU" sz="2400" b="1" dirty="0"/>
            </a:br>
            <a:r>
              <a:rPr lang="ru-RU" sz="2400" b="1" dirty="0"/>
              <a:t>· Практикумы:</a:t>
            </a:r>
            <a:br>
              <a:rPr lang="ru-RU" sz="2400" b="1" dirty="0"/>
            </a:br>
            <a:r>
              <a:rPr lang="ru-RU" sz="2400" b="1" dirty="0"/>
              <a:t>· Чек-листы: Академическая деятельность, Социальное поведение, Эмоциональный фон.</a:t>
            </a:r>
            <a:br>
              <a:rPr lang="ru-RU" sz="2400" b="1" dirty="0"/>
            </a:br>
            <a:r>
              <a:rPr lang="ru-RU" sz="2400" b="1" dirty="0"/>
              <a:t>· Разбор видео-кейсов, ранжирование тревожности маркеров.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095500"/>
            <a:ext cx="2838450" cy="2838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3348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0" y="382385"/>
            <a:ext cx="10477500" cy="87491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Процедурно-алгоритмический блок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257300"/>
            <a:ext cx="10178322" cy="5181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Задача</a:t>
            </a:r>
            <a:r>
              <a:rPr lang="ru-RU" sz="2800" b="1" dirty="0"/>
              <a:t>: Снять груз ответственности.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Дать </a:t>
            </a:r>
            <a:r>
              <a:rPr lang="ru-RU" sz="2800" b="1" dirty="0"/>
              <a:t>четкий и безопасный план.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Ключевой инструмент: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· Единый </a:t>
            </a:r>
            <a:r>
              <a:rPr lang="ru-RU" sz="2800" b="1" dirty="0" err="1"/>
              <a:t>внутришкольный</a:t>
            </a:r>
            <a:r>
              <a:rPr lang="ru-RU" sz="2800" b="1" dirty="0"/>
              <a:t> </a:t>
            </a:r>
            <a:r>
              <a:rPr lang="ru-RU" sz="2800" b="1" dirty="0" smtClean="0"/>
              <a:t>регламент</a:t>
            </a:r>
          </a:p>
          <a:p>
            <a:pPr marL="0" indent="0">
              <a:buNone/>
            </a:pP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· Алгоритм: Заметил -&gt; Поговорил -&gt; Сообщил психологу -&gt; Информировал администрацию -&gt; Подключил родителей</a:t>
            </a:r>
            <a:r>
              <a:rPr lang="ru-RU" sz="2800" b="1" dirty="0" smtClean="0"/>
              <a:t>.</a:t>
            </a:r>
          </a:p>
          <a:p>
            <a:pPr marL="0" indent="0">
              <a:buNone/>
            </a:pP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· Обязательный инструктаж для всех педагогов.</a:t>
            </a:r>
          </a:p>
        </p:txBody>
      </p:sp>
    </p:spTree>
    <p:extLst>
      <p:ext uri="{BB962C8B-B14F-4D97-AF65-F5344CB8AC3E}">
        <p14:creationId xmlns:p14="http://schemas.microsoft.com/office/powerpoint/2010/main" val="119940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32065"/>
          </a:xfrm>
        </p:spPr>
        <p:txBody>
          <a:bodyPr>
            <a:normAutofit fontScale="90000"/>
          </a:bodyPr>
          <a:lstStyle/>
          <a:p>
            <a:r>
              <a:rPr lang="ru-RU" dirty="0"/>
              <a:t> Тренинги для отработки действий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314450"/>
            <a:ext cx="10178322" cy="51625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Тренинг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первичной беседы: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· </a:t>
            </a:r>
            <a:r>
              <a:rPr lang="ru-RU" sz="2400" b="1" dirty="0"/>
              <a:t>Формула: Выслушать -&gt; Принять -&gt; Не обещать секретов -&gt; Сообщить специалисту.</a:t>
            </a:r>
            <a:br>
              <a:rPr lang="ru-RU" sz="2400" b="1" dirty="0"/>
            </a:br>
            <a:r>
              <a:rPr lang="ru-RU" sz="2400" b="1" dirty="0"/>
              <a:t>· Ключевой вопрос: «Ты думаешь о том, чтобы причинить себе вред?» (Разрушаем миф о подталкивании).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Тренинг коммуникации с родителями: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· </a:t>
            </a:r>
            <a:r>
              <a:rPr lang="ru-RU" sz="2400" b="1" dirty="0"/>
              <a:t>Перевод с языка тревоги на язык заботы:</a:t>
            </a:r>
            <a:br>
              <a:rPr lang="ru-RU" sz="2400" b="1" dirty="0"/>
            </a:br>
            <a:r>
              <a:rPr lang="ru-RU" sz="2400" b="1" dirty="0"/>
              <a:t>· Не: «У него суицидальные наклонности!»</a:t>
            </a:r>
            <a:br>
              <a:rPr lang="ru-RU" sz="2400" b="1" dirty="0"/>
            </a:br>
            <a:r>
              <a:rPr lang="ru-RU" sz="2400" b="1" dirty="0"/>
              <a:t>· Да: «Я заметила серьезные изменения. Давайте вместе подумаем, к кому обратиться за помощью».</a:t>
            </a:r>
          </a:p>
        </p:txBody>
      </p:sp>
    </p:spTree>
    <p:extLst>
      <p:ext uri="{BB962C8B-B14F-4D97-AF65-F5344CB8AC3E}">
        <p14:creationId xmlns:p14="http://schemas.microsoft.com/office/powerpoint/2010/main" val="208166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382385"/>
            <a:ext cx="10858500" cy="684415"/>
          </a:xfrm>
        </p:spPr>
        <p:txBody>
          <a:bodyPr>
            <a:noAutofit/>
          </a:bodyPr>
          <a:lstStyle/>
          <a:p>
            <a:r>
              <a:rPr lang="ru-RU" sz="4000" dirty="0" err="1"/>
              <a:t>Супервизорско</a:t>
            </a:r>
            <a:r>
              <a:rPr lang="ru-RU" sz="4000" dirty="0"/>
              <a:t>-поддерживающий блок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257300"/>
            <a:ext cx="10178322" cy="5448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«Кто поддержит того, кто поддерживает?»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Задача: Профилактика выгорания педагогов.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Создание </a:t>
            </a:r>
            <a:r>
              <a:rPr lang="ru-RU" sz="2400" b="1" dirty="0"/>
              <a:t>системы поддержки.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Методы: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· Регулярные </a:t>
            </a:r>
            <a:r>
              <a:rPr lang="ru-RU" sz="2400" b="1" dirty="0" err="1" smtClean="0"/>
              <a:t>супервизии</a:t>
            </a:r>
            <a:r>
              <a:rPr lang="ru-RU" sz="2400" b="1" dirty="0" smtClean="0"/>
              <a:t>: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· Анонимный разбор сложных случаев.</a:t>
            </a:r>
            <a:br>
              <a:rPr lang="ru-RU" sz="2400" b="1" dirty="0"/>
            </a:br>
            <a:r>
              <a:rPr lang="ru-RU" sz="2400" b="1" dirty="0"/>
              <a:t>· Фокус на решении, а не на поиске виноватых.</a:t>
            </a:r>
            <a:br>
              <a:rPr lang="ru-RU" sz="2400" b="1" dirty="0"/>
            </a:br>
            <a:r>
              <a:rPr lang="ru-RU" sz="2400" b="1" dirty="0"/>
              <a:t>· Создание «профилактической команды</a:t>
            </a:r>
            <a:r>
              <a:rPr lang="ru-RU" sz="2400" b="1" dirty="0" smtClean="0"/>
              <a:t>»: Психолог</a:t>
            </a:r>
            <a:r>
              <a:rPr lang="ru-RU" sz="2400" b="1" dirty="0"/>
              <a:t>, </a:t>
            </a:r>
            <a:r>
              <a:rPr lang="ru-RU" sz="2400" b="1" dirty="0" err="1"/>
              <a:t>соцпедагог</a:t>
            </a:r>
            <a:r>
              <a:rPr lang="ru-RU" sz="2400" b="1" dirty="0"/>
              <a:t>, </a:t>
            </a:r>
            <a:r>
              <a:rPr lang="ru-RU" sz="2400" b="1" dirty="0" smtClean="0"/>
              <a:t>завуч</a:t>
            </a:r>
            <a:r>
              <a:rPr lang="ru-RU" sz="2400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500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03465"/>
          </a:xfrm>
        </p:spPr>
        <p:txBody>
          <a:bodyPr>
            <a:noAutofit/>
          </a:bodyPr>
          <a:lstStyle/>
          <a:p>
            <a:r>
              <a:rPr lang="ru-RU" sz="4000" dirty="0"/>
              <a:t>Информационная «скорая </a:t>
            </a:r>
            <a:r>
              <a:rPr lang="ru-RU" sz="4000" dirty="0" smtClean="0"/>
              <a:t>помощь»</a:t>
            </a:r>
            <a:br>
              <a:rPr lang="ru-RU" sz="4000" dirty="0" smtClean="0"/>
            </a:br>
            <a:r>
              <a:rPr lang="ru-RU" sz="4000" dirty="0" smtClean="0"/>
              <a:t>для </a:t>
            </a:r>
            <a:r>
              <a:rPr lang="ru-RU" sz="4000" dirty="0"/>
              <a:t>педагога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2190750"/>
            <a:ext cx="5511072" cy="4457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 критической </a:t>
            </a:r>
            <a:r>
              <a:rPr lang="ru-RU" b="1" dirty="0"/>
              <a:t>ситуации не искать, а иметь под рукой.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· </a:t>
            </a:r>
            <a:r>
              <a:rPr lang="ru-RU" b="1" dirty="0" smtClean="0"/>
              <a:t>Телефоны Доверия.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223-777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· Контакты районного психиатра/ПНД</a:t>
            </a:r>
            <a:r>
              <a:rPr lang="ru-RU" b="1" dirty="0" smtClean="0"/>
              <a:t>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8(4712)787921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· Контакты Центра психолого-педагогической помощи (ЦППМС</a:t>
            </a:r>
            <a:r>
              <a:rPr lang="ru-RU" b="1" dirty="0" smtClean="0"/>
              <a:t>).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8(4712)57-20-85</a:t>
            </a:r>
            <a:endParaRPr lang="ru-RU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230" y="2762250"/>
            <a:ext cx="4033838" cy="22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7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b="1" dirty="0"/>
              <a:t/>
            </a:r>
            <a:br>
              <a:rPr lang="ru-RU" sz="1600" b="1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382385"/>
            <a:ext cx="10178322" cy="61898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Письмо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Минпросвещения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России от 10.04.2025 N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07-1613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"О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методических рекомендациях" (вместе с "Методическими рекомендациями "Алгоритмы деятельности педагога-психолога по оказанию психологической помощи участникам образовательных отношений")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/>
              <a:t>Алгоритм психологического сопровождения</a:t>
            </a:r>
          </a:p>
          <a:p>
            <a:pPr marL="0" indent="0">
              <a:buNone/>
            </a:pPr>
            <a:r>
              <a:rPr lang="ru-RU" sz="2400" b="1" dirty="0"/>
              <a:t>педагогом-психологом участников образовательных отношений</a:t>
            </a:r>
          </a:p>
          <a:p>
            <a:pPr marL="0" indent="0">
              <a:buNone/>
            </a:pPr>
            <a:r>
              <a:rPr lang="ru-RU" sz="2400" b="1" dirty="0"/>
              <a:t>в ситуации суицида обучающегося</a:t>
            </a:r>
          </a:p>
          <a:p>
            <a:pPr marL="0" indent="0">
              <a:buNone/>
            </a:pPr>
            <a:r>
              <a:rPr lang="ru-RU" sz="2400" b="1" dirty="0"/>
              <a:t>Проведение психологической диагностики, позволяющей определить уровень суицидального риска и ресурсы его преодоления у обучающихся.</a:t>
            </a:r>
          </a:p>
          <a:p>
            <a:pPr marL="0" indent="0">
              <a:buNone/>
            </a:pPr>
            <a:r>
              <a:rPr lang="ru-RU" sz="2400" b="1" dirty="0" smtClean="0"/>
              <a:t>Проведение </a:t>
            </a:r>
            <a:r>
              <a:rPr lang="ru-RU" sz="2400" b="1" dirty="0"/>
              <a:t>профилактической работы, направленной на предотвращение случаев суицида обучающихся, имеющих маркеры суицидального риска; профилактическая работа может проводиться в индивидуальном и групповом форматах.</a:t>
            </a:r>
          </a:p>
          <a:p>
            <a:pPr marL="0" indent="0">
              <a:buNone/>
            </a:pPr>
            <a:r>
              <a:rPr lang="ru-RU" sz="2400" b="1" dirty="0" smtClean="0"/>
              <a:t>Сопровождение </a:t>
            </a:r>
            <a:r>
              <a:rPr lang="ru-RU" sz="2400" b="1" dirty="0"/>
              <a:t>случая совершения суицидальных действий обучающимся.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64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2385"/>
            <a:ext cx="10820400" cy="417715"/>
          </a:xfrm>
        </p:spPr>
        <p:txBody>
          <a:bodyPr>
            <a:noAutofit/>
          </a:bodyPr>
          <a:lstStyle/>
          <a:p>
            <a:r>
              <a:rPr lang="ru-RU" sz="3600" dirty="0"/>
              <a:t>Ключевые принципы эффективной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1200151"/>
            <a:ext cx="10178322" cy="467944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2800" b="1" dirty="0"/>
              <a:t>Наша работа должна быть: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· Конкретной — давать алгоритмы, а не общие слова.</a:t>
            </a:r>
            <a:br>
              <a:rPr lang="ru-RU" sz="2800" b="1" dirty="0"/>
            </a:br>
            <a:r>
              <a:rPr lang="ru-RU" sz="2800" b="1" dirty="0"/>
              <a:t>· Практической — через тренировки и разбор кейсов.</a:t>
            </a:r>
            <a:br>
              <a:rPr lang="ru-RU" sz="2800" b="1" dirty="0"/>
            </a:br>
            <a:r>
              <a:rPr lang="ru-RU" sz="2800" b="1" dirty="0"/>
              <a:t>· Поддерживающей — создавать чувство безопасности и уверенности.</a:t>
            </a:r>
            <a:br>
              <a:rPr lang="ru-RU" sz="2800" b="1" dirty="0"/>
            </a:br>
            <a:r>
              <a:rPr lang="ru-RU" sz="2800" b="1" dirty="0"/>
              <a:t>· Системной — встраиваться в ясные регламенты работы школы.</a:t>
            </a:r>
            <a:br>
              <a:rPr lang="ru-RU" sz="2800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46732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Мы не можем требовать от учителя быть психологом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Но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мы можем и должны сделать его нашим грамотным и уверенным помощником в деле сохранения самого ценного —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жизни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и психологического благополучия наших детей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Телефон для связи: 8-908-120-27-62 Надежда Геннадиевна </a:t>
            </a:r>
            <a:r>
              <a:rPr lang="ru-RU" sz="2400" b="1" dirty="0" err="1" smtClean="0">
                <a:solidFill>
                  <a:schemeClr val="tx1"/>
                </a:solidFill>
              </a:rPr>
              <a:t>Синюгина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184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83</TotalTime>
  <Words>159</Words>
  <Application>Microsoft Office PowerPoint</Application>
  <PresentationFormat>Широкоэкранный</PresentationFormat>
  <Paragraphs>41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Gill Sans MT</vt:lpstr>
      <vt:lpstr>Impact</vt:lpstr>
      <vt:lpstr>Badge</vt:lpstr>
      <vt:lpstr>Методы работы с педагогами  по профилактике  суицидального поведения  среди несовершеннолетних</vt:lpstr>
      <vt:lpstr>Актуальность темы.  Педагог как ключевое звено</vt:lpstr>
      <vt:lpstr>Системный подход к работе с педагогическим коллективом</vt:lpstr>
      <vt:lpstr>Диагностико-просветительский блок</vt:lpstr>
      <vt:lpstr>Процедурно-алгоритмический блок</vt:lpstr>
      <vt:lpstr> Тренинги для отработки действий</vt:lpstr>
      <vt:lpstr>Супервизорско-поддерживающий блок</vt:lpstr>
      <vt:lpstr>Информационная «скорая помощь» для педагога</vt:lpstr>
      <vt:lpstr> </vt:lpstr>
      <vt:lpstr>Ключевые принципы эффективной работы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Надежда</cp:lastModifiedBy>
  <cp:revision>14</cp:revision>
  <dcterms:created xsi:type="dcterms:W3CDTF">2025-09-08T08:49:52Z</dcterms:created>
  <dcterms:modified xsi:type="dcterms:W3CDTF">2025-09-08T20:58:55Z</dcterms:modified>
</cp:coreProperties>
</file>