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6624736" cy="1368798"/>
          </a:xfrm>
        </p:spPr>
        <p:txBody>
          <a:bodyPr>
            <a:noAutofit/>
          </a:bodyPr>
          <a:lstStyle/>
          <a:p>
            <a:r>
              <a:rPr lang="ru-RU" dirty="0" smtClean="0"/>
              <a:t>Опыт работы </a:t>
            </a:r>
          </a:p>
          <a:p>
            <a:r>
              <a:rPr lang="ru-RU" dirty="0"/>
              <a:t>педагога-психолога</a:t>
            </a:r>
          </a:p>
          <a:p>
            <a:r>
              <a:rPr lang="ru-RU" dirty="0"/>
              <a:t>ОБОУ «Школы-интерната №4» города Курска</a:t>
            </a:r>
          </a:p>
          <a:p>
            <a:r>
              <a:rPr lang="ru-RU" dirty="0" smtClean="0"/>
              <a:t>Каменевой И.Ю.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6" y="0"/>
            <a:ext cx="8791574" cy="4437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Профилактика употребления ПАВ в условиях дистанционного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31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07504" y="764704"/>
            <a:ext cx="8928992" cy="5904656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Tx/>
              <a:buChar char="-"/>
            </a:pPr>
            <a:r>
              <a:rPr lang="ru-RU" dirty="0"/>
              <a:t>Требует определённого уровня ответственности и силы воли, которые ещё слабо развиты в младшем школьном возрасте.</a:t>
            </a:r>
          </a:p>
          <a:p>
            <a:pPr marL="285750" indent="-285750">
              <a:buFontTx/>
              <a:buChar char="-"/>
            </a:pPr>
            <a:r>
              <a:rPr lang="ru-RU" dirty="0"/>
              <a:t>Оказывается неэффективным, потому что тесты за детей могут делать родители.</a:t>
            </a:r>
          </a:p>
          <a:p>
            <a:pPr marL="285750" indent="-285750">
              <a:buFontTx/>
              <a:buChar char="-"/>
            </a:pPr>
            <a:r>
              <a:rPr lang="ru-RU" dirty="0"/>
              <a:t>Возрастает конфликтность. Ведь часто родителям не хватает "нервов", когда ребёнок не хочет делать задания.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Снижение уровня </a:t>
            </a:r>
            <a:r>
              <a:rPr lang="ru-RU" dirty="0"/>
              <a:t>понимания материала. Ведь ребёнку приходится его изучать самостоятельно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«Неконтролируемые» </a:t>
            </a:r>
            <a:r>
              <a:rPr lang="ru-RU" dirty="0"/>
              <a:t>ошибки (завис тест, выключился компьютер при его выполнении</a:t>
            </a:r>
            <a:r>
              <a:rPr lang="ru-RU" dirty="0" smtClean="0"/>
              <a:t>).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Повышение </a:t>
            </a:r>
            <a:r>
              <a:rPr lang="ru-RU" dirty="0" err="1" smtClean="0"/>
              <a:t>конкурентности</a:t>
            </a:r>
            <a:r>
              <a:rPr lang="ru-RU" dirty="0" smtClean="0"/>
              <a:t> и конфликтности между </a:t>
            </a:r>
            <a:r>
              <a:rPr lang="ru-RU" dirty="0"/>
              <a:t>детьми. Ведь каждому хочется быть лучше.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Отсутствие личного общения </a:t>
            </a:r>
            <a:r>
              <a:rPr lang="ru-RU" dirty="0"/>
              <a:t>со сверстниками (а оно является ведущим для развития личности у подростков</a:t>
            </a:r>
            <a:r>
              <a:rPr lang="ru-RU" dirty="0" smtClean="0"/>
              <a:t>).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Лишение личного общения с авторитетной фигурой (учителя), </a:t>
            </a:r>
            <a:r>
              <a:rPr lang="ru-RU" dirty="0"/>
              <a:t>что негативно в младшем школьном </a:t>
            </a:r>
            <a:r>
              <a:rPr lang="ru-RU" dirty="0" smtClean="0"/>
              <a:t>возрасте.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Не </a:t>
            </a:r>
            <a:r>
              <a:rPr lang="ru-RU" dirty="0"/>
              <a:t>хватает активности (нет уроков физкультуры), смены обстановки (постоянно дома) и деятельности (нет переключения "урок - перемена"). А постоянное сидение за компьютером негативно влияет на физическое развитие </a:t>
            </a:r>
            <a:r>
              <a:rPr lang="ru-RU" dirty="0" smtClean="0"/>
              <a:t>ребёнка, нервную систему.</a:t>
            </a:r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0057"/>
            <a:ext cx="7680960" cy="7521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Минусы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93019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680960" cy="10668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67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784976" cy="5400600"/>
          </a:xfrm>
        </p:spPr>
        <p:txBody>
          <a:bodyPr/>
          <a:lstStyle/>
          <a:p>
            <a:pPr algn="just"/>
            <a:r>
              <a:rPr lang="ru-RU" b="1" dirty="0"/>
              <a:t> Работа по профилактике употребления ПАВ проводится по всем направлениям:</a:t>
            </a:r>
            <a:endParaRPr lang="ru-RU" dirty="0"/>
          </a:p>
          <a:p>
            <a:pPr algn="just"/>
            <a:r>
              <a:rPr lang="ru-RU" b="1" dirty="0"/>
              <a:t> - спортивно-оздоровительное;</a:t>
            </a:r>
            <a:endParaRPr lang="ru-RU" dirty="0"/>
          </a:p>
          <a:p>
            <a:pPr algn="just"/>
            <a:r>
              <a:rPr lang="ru-RU" b="1" dirty="0"/>
              <a:t> - экологическое (так как здоровье человека напрямую связано с состоянием окружающей среды, и только человек, ведущий здоровый образ жизни, способен сохранить себя и свою планету для будущего);</a:t>
            </a:r>
            <a:endParaRPr lang="ru-RU" dirty="0"/>
          </a:p>
          <a:p>
            <a:pPr algn="just"/>
            <a:r>
              <a:rPr lang="ru-RU" b="1" dirty="0"/>
              <a:t> - профилактика правонарушений и употребления ПАВ  среди учащихся «группы риска</a:t>
            </a:r>
            <a:r>
              <a:rPr lang="ru-RU" b="1" dirty="0" smtClean="0"/>
              <a:t>»;</a:t>
            </a:r>
          </a:p>
          <a:p>
            <a:pPr algn="just"/>
            <a:r>
              <a:rPr lang="ru-RU" b="1" dirty="0" smtClean="0"/>
              <a:t>- 100% охват </a:t>
            </a:r>
            <a:r>
              <a:rPr lang="ru-RU" b="1" dirty="0"/>
              <a:t>учащихся досуговой </a:t>
            </a:r>
            <a:r>
              <a:rPr lang="ru-RU" b="1" dirty="0" smtClean="0"/>
              <a:t>деятельностью;</a:t>
            </a:r>
            <a:endParaRPr lang="ru-RU" dirty="0"/>
          </a:p>
          <a:p>
            <a:pPr algn="just"/>
            <a:r>
              <a:rPr lang="ru-RU" b="1" dirty="0"/>
              <a:t>  - взаимодействие с </a:t>
            </a:r>
            <a:r>
              <a:rPr lang="ru-RU" b="1" dirty="0" smtClean="0"/>
              <a:t>родителями и опекунами.</a:t>
            </a:r>
            <a:r>
              <a:rPr lang="ru-RU" b="1" dirty="0"/>
              <a:t>   </a:t>
            </a:r>
            <a:endParaRPr lang="ru-RU" b="1" dirty="0" smtClean="0"/>
          </a:p>
          <a:p>
            <a:pPr algn="just"/>
            <a:r>
              <a:rPr lang="ru-RU" b="1" dirty="0"/>
              <a:t>Формирование грамотности в вопросах здоровья происходит через разнообразные по форме воспитательные мероприятия: ролевые игры, беседа- диалог, диспуты, круглый стол, дискуссии, </a:t>
            </a:r>
            <a:r>
              <a:rPr lang="ru-RU" b="1" dirty="0" smtClean="0"/>
              <a:t>игры, </a:t>
            </a:r>
            <a:r>
              <a:rPr lang="ru-RU" b="1" dirty="0"/>
              <a:t>тренинги.</a:t>
            </a:r>
            <a:endParaRPr lang="ru-RU" dirty="0"/>
          </a:p>
          <a:p>
            <a:pPr algn="just"/>
            <a:r>
              <a:rPr lang="ru-RU" b="1" dirty="0"/>
              <a:t>     Огромная  роль отводится  проведению массовых мероприятий  с целью воспитания у обучающихся культуры </a:t>
            </a:r>
            <a:r>
              <a:rPr lang="ru-RU" b="1" dirty="0" smtClean="0"/>
              <a:t>здоровья.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612062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Работа </a:t>
            </a:r>
            <a:r>
              <a:rPr lang="ru-RU" sz="2800" b="1" dirty="0" smtClean="0"/>
              <a:t>школы-интерната </a:t>
            </a:r>
            <a:r>
              <a:rPr lang="ru-RU" sz="2800" b="1" dirty="0"/>
              <a:t>по профилактике употребления </a:t>
            </a:r>
            <a:r>
              <a:rPr lang="ru-RU" sz="2800" b="1" dirty="0" err="1"/>
              <a:t>психоактивных</a:t>
            </a:r>
            <a:r>
              <a:rPr lang="ru-RU" sz="2800" b="1" dirty="0"/>
              <a:t> веществ  среди </a:t>
            </a:r>
            <a:r>
              <a:rPr lang="ru-RU" sz="2800" b="1" dirty="0" smtClean="0"/>
              <a:t>учащихся: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26474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612062" cy="4724400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just"/>
            <a:r>
              <a:rPr lang="ru-RU" b="1" dirty="0" smtClean="0"/>
              <a:t>- разработку </a:t>
            </a:r>
            <a:r>
              <a:rPr lang="ru-RU" b="1" dirty="0"/>
              <a:t>комплекса мероприятий по профилактике правонарушений, алкоголизма, наркомании, токсикомании и безнадзорности среди </a:t>
            </a:r>
            <a:r>
              <a:rPr lang="ru-RU" b="1" dirty="0" smtClean="0"/>
              <a:t>учащихся;</a:t>
            </a:r>
            <a:endParaRPr lang="ru-RU" dirty="0"/>
          </a:p>
          <a:p>
            <a:pPr algn="just"/>
            <a:r>
              <a:rPr lang="ru-RU" b="1" dirty="0" smtClean="0"/>
              <a:t>- разъяснение </a:t>
            </a:r>
            <a:r>
              <a:rPr lang="ru-RU" b="1" dirty="0"/>
              <a:t>существующего законодательства, прав и обязанностей </a:t>
            </a:r>
            <a:r>
              <a:rPr lang="ru-RU" b="1" dirty="0" smtClean="0"/>
              <a:t>родителей, опекунов </a:t>
            </a:r>
            <a:r>
              <a:rPr lang="ru-RU" b="1" dirty="0"/>
              <a:t>и детей;</a:t>
            </a:r>
            <a:endParaRPr lang="ru-RU" dirty="0"/>
          </a:p>
          <a:p>
            <a:pPr algn="just"/>
            <a:r>
              <a:rPr lang="ru-RU" b="1" dirty="0" smtClean="0"/>
              <a:t>- проведение </a:t>
            </a:r>
            <a:r>
              <a:rPr lang="ru-RU" b="1" dirty="0"/>
              <a:t>индивидуально-воспитательной работы с подростками </a:t>
            </a:r>
            <a:r>
              <a:rPr lang="ru-RU" b="1" dirty="0" err="1"/>
              <a:t>девиантного</a:t>
            </a:r>
            <a:r>
              <a:rPr lang="ru-RU" b="1" dirty="0"/>
              <a:t> поведения;</a:t>
            </a:r>
            <a:endParaRPr lang="ru-RU" dirty="0"/>
          </a:p>
          <a:p>
            <a:pPr algn="just"/>
            <a:r>
              <a:rPr lang="ru-RU" b="1" dirty="0" smtClean="0"/>
              <a:t>- проведение </a:t>
            </a:r>
            <a:r>
              <a:rPr lang="ru-RU" b="1" dirty="0"/>
              <a:t>просветительской деятельности по данной проблеме;</a:t>
            </a:r>
            <a:endParaRPr lang="ru-RU" dirty="0"/>
          </a:p>
          <a:p>
            <a:pPr algn="just"/>
            <a:r>
              <a:rPr lang="ru-RU" b="1" dirty="0" smtClean="0"/>
              <a:t>- </a:t>
            </a:r>
            <a:r>
              <a:rPr lang="ru-RU" b="1" dirty="0"/>
              <a:t>о</a:t>
            </a:r>
            <a:r>
              <a:rPr lang="ru-RU" b="1" dirty="0" smtClean="0"/>
              <a:t>рганизация </a:t>
            </a:r>
            <a:r>
              <a:rPr lang="ru-RU" b="1" dirty="0"/>
              <a:t>работы с социально опасными, неблагополучными, проблемными семьями, защита прав детей из данной категории семей;</a:t>
            </a:r>
            <a:endParaRPr lang="ru-RU" dirty="0"/>
          </a:p>
          <a:p>
            <a:pPr algn="just"/>
            <a:r>
              <a:rPr lang="ru-RU" b="1" dirty="0" smtClean="0"/>
              <a:t>- защита </a:t>
            </a:r>
            <a:r>
              <a:rPr lang="ru-RU" b="1" dirty="0"/>
              <a:t>прав и представление интересов ребенка в различных конфликтных ситуациях с участием как физических, так и юридических </a:t>
            </a:r>
            <a:r>
              <a:rPr lang="ru-RU" b="1" dirty="0" smtClean="0"/>
              <a:t>лиц </a:t>
            </a:r>
            <a:r>
              <a:rPr lang="ru-RU" b="1" dirty="0"/>
              <a:t>совместно с  сотрудником ОПДН УМВД России по г. Курску Медведевой Кристиной </a:t>
            </a:r>
            <a:r>
              <a:rPr lang="ru-RU" b="1" dirty="0" smtClean="0"/>
              <a:t>Григорьевной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540054" cy="10668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В школе-интернате </a:t>
            </a:r>
            <a:r>
              <a:rPr lang="ru-RU" sz="2400" b="1" dirty="0"/>
              <a:t>работает Совет по профилактике безнадзорности и правонарушений среди несовершеннолетних, который </a:t>
            </a:r>
            <a:r>
              <a:rPr lang="ru-RU" sz="2400" b="1" dirty="0" smtClean="0"/>
              <a:t>осуществляет: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61365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5998800"/>
          </a:xfrm>
        </p:spPr>
        <p:txBody>
          <a:bodyPr/>
          <a:lstStyle/>
          <a:p>
            <a:pPr algn="just"/>
            <a:r>
              <a:rPr lang="ru-RU" b="1" dirty="0"/>
              <a:t>Проводятся рейды по месту жительства  неблагополучных семей с целью выявления нарушений прав детей, фактов жестокого обращения  с ними.</a:t>
            </a:r>
            <a:endParaRPr lang="ru-RU" dirty="0"/>
          </a:p>
          <a:p>
            <a:pPr algn="just"/>
            <a:r>
              <a:rPr lang="ru-RU" b="1" dirty="0"/>
              <a:t>Классными руководителями ведутся  «Дневники наблюдений» за «трудными» учащимися, а также журналы индивидуальной работы с учащимися по воспитательной работе.</a:t>
            </a:r>
            <a:endParaRPr lang="ru-RU" dirty="0"/>
          </a:p>
          <a:p>
            <a:pPr algn="just"/>
            <a:r>
              <a:rPr lang="ru-RU" b="1" dirty="0"/>
              <a:t>Все мероприятия в рамках данной операции проводятся с целью профилактики безнадзорности и правонарушений несовершеннолетних и, как следствие, профилактика ПАВ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/>
              <a:t>В школе оформлен стенд информаций для учащихся и их родителей, где размещены:</a:t>
            </a:r>
            <a:endParaRPr lang="ru-RU" dirty="0"/>
          </a:p>
          <a:p>
            <a:pPr algn="just"/>
            <a:r>
              <a:rPr lang="ru-RU" b="1" dirty="0"/>
              <a:t>-    телефоны доверия для детей  и подростков, попавших в трудную жизненную ситуацию;</a:t>
            </a:r>
            <a:endParaRPr lang="ru-RU" dirty="0"/>
          </a:p>
          <a:p>
            <a:pPr algn="just"/>
            <a:r>
              <a:rPr lang="ru-RU" b="1" dirty="0"/>
              <a:t>-    правила для учащихся;</a:t>
            </a:r>
            <a:endParaRPr lang="ru-RU" dirty="0"/>
          </a:p>
          <a:p>
            <a:pPr algn="just"/>
            <a:r>
              <a:rPr lang="ru-RU" b="1" dirty="0"/>
              <a:t>-    координаты уполномоченных по правам человека и ребёнка</a:t>
            </a: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97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684070" cy="4724400"/>
          </a:xfrm>
        </p:spPr>
        <p:txBody>
          <a:bodyPr/>
          <a:lstStyle/>
          <a:p>
            <a:pPr algn="just"/>
            <a:r>
              <a:rPr lang="ru-RU" dirty="0" smtClean="0"/>
              <a:t>Так как дистанционное обучение предполагает взаимодействие </a:t>
            </a:r>
            <a:r>
              <a:rPr lang="ru-RU" dirty="0"/>
              <a:t>учителя и учащихся между собой на расстоянии, отражающее все присущие учебному процессу компоненты (цели, содержание, методы, организационные формы, средства обучения) и реализуемое специфичными средствами Интернет-технологий или другими средствами, предусматривающими </a:t>
            </a:r>
            <a:r>
              <a:rPr lang="ru-RU" dirty="0" smtClean="0"/>
              <a:t>интерактивность, перед нами встал вопрос каким образом охватить всех участников процесса и не нарушить технологии работы специалистов, при этом продолжить пропаганду здорового образа жизни и профилактику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веществ, а так же получать обратную связь и отслеживать результат. </a:t>
            </a:r>
          </a:p>
          <a:p>
            <a:pPr algn="just"/>
            <a:r>
              <a:rPr lang="ru-RU" dirty="0" smtClean="0"/>
              <a:t>На помощь к нам пришли наши ученики предложив создавать онлайн чаты и группы в известных мессенджерах.  </a:t>
            </a:r>
          </a:p>
          <a:p>
            <a:pPr algn="just"/>
            <a:r>
              <a:rPr lang="ru-RU" dirty="0" smtClean="0"/>
              <a:t>Таким образом появилась </a:t>
            </a:r>
            <a:r>
              <a:rPr lang="ru-RU" b="1" dirty="0"/>
              <a:t>Структура сопровождения детей и профилактики ПАВ во время дистанционного обучения.</a:t>
            </a:r>
            <a:endParaRPr lang="ru-RU" dirty="0"/>
          </a:p>
          <a:p>
            <a:pPr algn="just"/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684070" cy="1066800"/>
          </a:xfrm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ru-RU" sz="3200" dirty="0"/>
              <a:t>Р</a:t>
            </a:r>
            <a:r>
              <a:rPr lang="ru-RU" sz="3200" dirty="0" smtClean="0"/>
              <a:t>абота по профилактике ПАВ во время дистанционного обучения: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276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7680960" cy="792088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Структура сопровождения детей и профилактики ПАВ во время дистанционного обучения.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3203848" y="749737"/>
            <a:ext cx="2066528" cy="1023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Чат администрации </a:t>
            </a:r>
            <a:endParaRPr lang="ru-RU" b="1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2544924" y="1786514"/>
            <a:ext cx="3384376" cy="79208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Социально-психологическое </a:t>
            </a:r>
            <a:r>
              <a:rPr lang="ru-RU" b="1" dirty="0" smtClean="0"/>
              <a:t>онлайн сопровождение </a:t>
            </a:r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96529" y="2578602"/>
            <a:ext cx="3528392" cy="8916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Онлайн приемная психолога</a:t>
            </a:r>
            <a:endParaRPr lang="ru-RU" b="1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4689303" y="2578602"/>
            <a:ext cx="3888432" cy="8916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Онлайн приемная социального педагога</a:t>
            </a:r>
            <a:endParaRPr lang="ru-RU" b="1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1860725" y="3573016"/>
            <a:ext cx="4824536" cy="8916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Рабочий чат педагогического состава</a:t>
            </a:r>
            <a:endParaRPr lang="ru-RU" b="1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237242" y="4464714"/>
            <a:ext cx="3528392" cy="8916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Чат родительского комитета</a:t>
            </a:r>
            <a:endParaRPr lang="ru-RU" b="1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4671678" y="4464714"/>
            <a:ext cx="3528392" cy="8916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Чат старост класса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7372" y="5602366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Чат родителей</a:t>
            </a:r>
            <a:endParaRPr lang="ru-RU" b="1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4689303" y="5408545"/>
            <a:ext cx="3528392" cy="8916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Чат инициативной группы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905327" y="6258822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Чат класса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1415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1268760"/>
            <a:ext cx="8964488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900" b="1" dirty="0"/>
              <a:t>Чат администрации - </a:t>
            </a:r>
            <a:r>
              <a:rPr lang="ru-RU" sz="1900" dirty="0"/>
              <a:t>организационно-распорядительные, организационно-технические функции, обеспечивающие нормальное функционирование школы-интерната в условиях дистанционного обучения.</a:t>
            </a:r>
          </a:p>
          <a:p>
            <a:pPr algn="just"/>
            <a:r>
              <a:rPr lang="ru-RU" sz="1900" b="1" dirty="0"/>
              <a:t>Социально-психологическое </a:t>
            </a:r>
            <a:r>
              <a:rPr lang="ru-RU" sz="1900" b="1" dirty="0" smtClean="0"/>
              <a:t>онлайн сопровождение  </a:t>
            </a:r>
            <a:r>
              <a:rPr lang="ru-RU" sz="1900" b="1" dirty="0"/>
              <a:t>- </a:t>
            </a:r>
            <a:r>
              <a:rPr lang="ru-RU" sz="1900" dirty="0"/>
              <a:t>консультирование, индивидуальные или групповые сессии. </a:t>
            </a:r>
            <a:r>
              <a:rPr lang="ru-RU" sz="1900" dirty="0"/>
              <a:t>Группа Школьной службы примирения - решение </a:t>
            </a:r>
            <a:r>
              <a:rPr lang="ru-RU" sz="1900" dirty="0" smtClean="0"/>
              <a:t>конфликтов, пропаганда бесконфликтного общения как один из вариантов здорового образа жизни. </a:t>
            </a:r>
          </a:p>
          <a:p>
            <a:pPr algn="just"/>
            <a:r>
              <a:rPr lang="ru-RU" sz="1900" b="1" dirty="0" smtClean="0"/>
              <a:t>Онлайн приемная психолога</a:t>
            </a:r>
            <a:r>
              <a:rPr lang="ru-RU" sz="1900" dirty="0" smtClean="0"/>
              <a:t> </a:t>
            </a:r>
            <a:r>
              <a:rPr lang="ru-RU" sz="1900" dirty="0"/>
              <a:t>- психологический тренинг «Секреты долголетия». Беседы онлайн «Мое отношение к проблеме алкоголя», «Умение противостоять чужому давлению», «Почему я скажу наркотикам «НЕТ!». </a:t>
            </a:r>
            <a:r>
              <a:rPr lang="ru-RU" sz="1900" dirty="0"/>
              <a:t>П</a:t>
            </a:r>
            <a:r>
              <a:rPr lang="ru-RU" sz="1900" dirty="0" smtClean="0"/>
              <a:t>рофилактические </a:t>
            </a:r>
            <a:r>
              <a:rPr lang="ru-RU" sz="1900" dirty="0"/>
              <a:t>дни, индивидуальные профилактические беседы с учащимися (7-11 классов) и родителями: «О вреде алкоголя», «Подросток в мире вредных привычек». Сопровождение онлайн ил по телефону детей и родителей группы риска. </a:t>
            </a:r>
          </a:p>
          <a:p>
            <a:pPr algn="just"/>
            <a:r>
              <a:rPr lang="ru-RU" sz="1900" b="1" dirty="0" smtClean="0"/>
              <a:t>Онлайн приемная </a:t>
            </a:r>
            <a:r>
              <a:rPr lang="ru-RU" sz="1900" b="1" dirty="0"/>
              <a:t>социального </a:t>
            </a:r>
            <a:r>
              <a:rPr lang="ru-RU" sz="1900" b="1" dirty="0" smtClean="0"/>
              <a:t>педагога  </a:t>
            </a:r>
            <a:r>
              <a:rPr lang="ru-RU" sz="1900" dirty="0"/>
              <a:t>-  рекомендации для родителей «Что делать, если в дом пришла беда». Мотивирование учащихся на здоровый образ жизни, проведение разъяснительной работы о последствиях вредных привычек и ответственности за распространение и употребление ПАВ. Интернет-уроки «Имею право знать!» по профилактике рискованного поведения, социально-обусловленных заболеваний, травматизма; формированию культуры здоровья.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764704"/>
            <a:ext cx="7680960" cy="10668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Структура сопровождения детей и профилактики ПАВ во время дистанционного обучения.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42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4087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Рабочий чат педагогического состава </a:t>
            </a:r>
            <a:r>
              <a:rPr lang="ru-RU" b="1" dirty="0"/>
              <a:t>- </a:t>
            </a:r>
            <a:r>
              <a:rPr lang="ru-RU" dirty="0"/>
              <a:t>выставки рисунков в группе «Мы за здоровый образ жизни», онлайн беседы с классами о пагубных привычках, а также о методах борьбы с ними. Проведен школьный конкурс </a:t>
            </a:r>
            <a:r>
              <a:rPr lang="ru-RU" dirty="0" err="1"/>
              <a:t>речевок</a:t>
            </a:r>
            <a:r>
              <a:rPr lang="ru-RU" dirty="0"/>
              <a:t> и </a:t>
            </a:r>
            <a:r>
              <a:rPr lang="ru-RU" dirty="0" err="1"/>
              <a:t>смайлов</a:t>
            </a:r>
            <a:r>
              <a:rPr lang="ru-RU" dirty="0"/>
              <a:t> направленности «Мы против пагубных привычек», «Я выбираю жизнь», «В мире интересного». Листовки с информацией о популяризации здорового образа жизни, советами специалистов. Информационные бюллетени и буклеты по пропаганде здорового образа жизни и профилактике вредных привычек.</a:t>
            </a:r>
          </a:p>
          <a:p>
            <a:pPr algn="just"/>
            <a:r>
              <a:rPr lang="ru-RU" b="1" dirty="0"/>
              <a:t>Чат родительского комитета - </a:t>
            </a:r>
            <a:r>
              <a:rPr lang="ru-RU" dirty="0"/>
              <a:t>помощь в общении с классным руководителем и остальными родителями класса, </a:t>
            </a:r>
            <a:r>
              <a:rPr lang="ru-RU" dirty="0" smtClean="0"/>
              <a:t>выступление </a:t>
            </a:r>
            <a:r>
              <a:rPr lang="ru-RU" dirty="0"/>
              <a:t>с активной инициативой и личными предложениями по оптимизации образовательно-воспитательного процесса во время дистанционного обучения, </a:t>
            </a:r>
            <a:r>
              <a:rPr lang="ru-RU" dirty="0" smtClean="0"/>
              <a:t>посредничество </a:t>
            </a:r>
            <a:r>
              <a:rPr lang="ru-RU" dirty="0"/>
              <a:t>между школой и семьей. </a:t>
            </a:r>
          </a:p>
          <a:p>
            <a:pPr algn="just"/>
            <a:r>
              <a:rPr lang="ru-RU" b="1" dirty="0"/>
              <a:t>Чат родителей – </a:t>
            </a:r>
            <a:r>
              <a:rPr lang="ru-RU" dirty="0"/>
              <a:t>отслеживание участия детей в проводимых мероприятиях. Участие в цикле онлайн лекций для родителей по проблеме употребления ПАВ, раннего выявления зависимости у детей. </a:t>
            </a:r>
            <a:r>
              <a:rPr lang="ru-RU" dirty="0" smtClean="0"/>
              <a:t>Помощь в выявлении и курировании семей «группы риска».</a:t>
            </a:r>
            <a:endParaRPr lang="ru-RU" dirty="0"/>
          </a:p>
          <a:p>
            <a:pPr algn="just"/>
            <a:r>
              <a:rPr lang="ru-RU" b="1" dirty="0"/>
              <a:t>Чат старост - </a:t>
            </a:r>
            <a:r>
              <a:rPr lang="ru-RU" dirty="0"/>
              <a:t>координирование ситуации в классе</a:t>
            </a:r>
            <a:r>
              <a:rPr lang="ru-RU" dirty="0" smtClean="0"/>
              <a:t>, отслеживание </a:t>
            </a:r>
            <a:r>
              <a:rPr lang="ru-RU" dirty="0"/>
              <a:t>взаимоотношения одноклассников, выявление  актуальных проблем, </a:t>
            </a:r>
            <a:r>
              <a:rPr lang="ru-RU" dirty="0" smtClean="0"/>
              <a:t>вынесение важных тем </a:t>
            </a:r>
            <a:r>
              <a:rPr lang="ru-RU" dirty="0"/>
              <a:t>на обсуждение учащихся старших классов. Взаимодействие с психологом, социальным педагогом, классным руководителем. </a:t>
            </a:r>
          </a:p>
          <a:p>
            <a:pPr algn="just"/>
            <a:r>
              <a:rPr lang="ru-RU" b="1" dirty="0"/>
              <a:t>Чат инициативной группы - </a:t>
            </a:r>
            <a:r>
              <a:rPr lang="ru-RU" dirty="0"/>
              <a:t>подготовка и распространение листовок за здоровый образ жизни, обмен видео роликами о вреде употребления ПАВ, пропаганда здорового образа жизни на собственном примере.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41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807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Плюсы и минусы сопровождения детей во время дистанционного обучения:</a:t>
            </a:r>
          </a:p>
          <a:p>
            <a:r>
              <a:rPr lang="ru-RU" sz="2800" dirty="0" smtClean="0"/>
              <a:t>Плюсы:</a:t>
            </a:r>
          </a:p>
          <a:p>
            <a:r>
              <a:rPr lang="ru-RU" sz="2000" dirty="0" smtClean="0"/>
              <a:t> +  </a:t>
            </a:r>
            <a:r>
              <a:rPr lang="ru-RU" sz="2000" dirty="0"/>
              <a:t>Родительский </a:t>
            </a:r>
            <a:r>
              <a:rPr lang="ru-RU" sz="2000" dirty="0" smtClean="0"/>
              <a:t>контроль</a:t>
            </a:r>
            <a:r>
              <a:rPr lang="ru-RU" sz="2000" dirty="0"/>
              <a:t> </a:t>
            </a:r>
            <a:endParaRPr lang="ru-RU" sz="2000" dirty="0"/>
          </a:p>
          <a:p>
            <a:r>
              <a:rPr lang="ru-RU" sz="2000" dirty="0"/>
              <a:t>+</a:t>
            </a:r>
            <a:r>
              <a:rPr lang="ru-RU" sz="2000" dirty="0" smtClean="0"/>
              <a:t> </a:t>
            </a:r>
            <a:r>
              <a:rPr lang="ru-RU" sz="2000" dirty="0"/>
              <a:t>Родитель в курсе </a:t>
            </a:r>
            <a:r>
              <a:rPr lang="ru-RU" sz="2000" dirty="0" smtClean="0"/>
              <a:t>всех мероприятий и может оказать помощь ребенку</a:t>
            </a:r>
            <a:endParaRPr lang="ru-RU" sz="2000" dirty="0"/>
          </a:p>
          <a:p>
            <a:r>
              <a:rPr lang="ru-RU" sz="2000" dirty="0"/>
              <a:t>+</a:t>
            </a:r>
            <a:r>
              <a:rPr lang="ru-RU" sz="2000" dirty="0" smtClean="0"/>
              <a:t> </a:t>
            </a:r>
            <a:r>
              <a:rPr lang="ru-RU" sz="2000" dirty="0"/>
              <a:t>Родитель </a:t>
            </a:r>
            <a:r>
              <a:rPr lang="ru-RU" sz="2000" dirty="0" smtClean="0"/>
              <a:t>сам является активным участником профилактических мероприятий</a:t>
            </a:r>
            <a:endParaRPr lang="ru-RU" sz="2000" dirty="0"/>
          </a:p>
          <a:p>
            <a:r>
              <a:rPr lang="ru-RU" sz="2000" dirty="0"/>
              <a:t>+</a:t>
            </a:r>
            <a:r>
              <a:rPr lang="ru-RU" sz="2000" dirty="0" smtClean="0"/>
              <a:t> </a:t>
            </a:r>
            <a:r>
              <a:rPr lang="ru-RU" sz="2000" dirty="0"/>
              <a:t>Родители больше времени проводят с </a:t>
            </a:r>
            <a:r>
              <a:rPr lang="ru-RU" sz="2000" dirty="0" smtClean="0"/>
              <a:t>детьми</a:t>
            </a:r>
            <a:r>
              <a:rPr lang="ru-RU" sz="2000" dirty="0"/>
              <a:t> </a:t>
            </a:r>
            <a:r>
              <a:rPr lang="ru-RU" sz="2000" dirty="0" smtClean="0"/>
              <a:t>и могут отслеживать их положительные и отрицательные привычки</a:t>
            </a:r>
            <a:endParaRPr lang="ru-RU" sz="2000" dirty="0"/>
          </a:p>
          <a:p>
            <a:r>
              <a:rPr lang="ru-RU" sz="2000" dirty="0"/>
              <a:t>+</a:t>
            </a:r>
            <a:r>
              <a:rPr lang="ru-RU" sz="2000" dirty="0" smtClean="0"/>
              <a:t>  Ребёнок более откровенен со специалистами во время онлайн общения, так</a:t>
            </a:r>
            <a:r>
              <a:rPr lang="ru-RU" sz="2000" dirty="0"/>
              <a:t> </a:t>
            </a:r>
            <a:r>
              <a:rPr lang="ru-RU" sz="2000" dirty="0" smtClean="0"/>
              <a:t>как </a:t>
            </a:r>
            <a:r>
              <a:rPr lang="ru-RU" sz="2000" dirty="0"/>
              <a:t>он находится в комфортной обстановке и </a:t>
            </a:r>
            <a:r>
              <a:rPr lang="ru-RU" sz="2000" dirty="0" smtClean="0"/>
              <a:t>нет стресса из-за необходимости отвечать на вопросы тет-а-тет</a:t>
            </a:r>
            <a:endParaRPr lang="ru-RU" sz="2000" dirty="0"/>
          </a:p>
          <a:p>
            <a:r>
              <a:rPr lang="ru-RU" sz="2000" dirty="0" smtClean="0"/>
              <a:t>+ Развитие </a:t>
            </a:r>
            <a:r>
              <a:rPr lang="ru-RU" sz="2000" dirty="0"/>
              <a:t>у ребёнка </a:t>
            </a:r>
            <a:r>
              <a:rPr lang="ru-RU" sz="2000" dirty="0" smtClean="0"/>
              <a:t>самостоятельности </a:t>
            </a:r>
            <a:r>
              <a:rPr lang="ru-RU" sz="2000" dirty="0"/>
              <a:t>и </a:t>
            </a:r>
            <a:r>
              <a:rPr lang="ru-RU" sz="2000" dirty="0" smtClean="0"/>
              <a:t>самоконтроля.</a:t>
            </a:r>
            <a:endParaRPr lang="ru-RU" sz="2000" dirty="0"/>
          </a:p>
          <a:p>
            <a:r>
              <a:rPr lang="ru-RU" sz="2000" dirty="0"/>
              <a:t>+</a:t>
            </a:r>
            <a:r>
              <a:rPr lang="ru-RU" sz="2000" dirty="0" smtClean="0"/>
              <a:t> Быстрый поиск </a:t>
            </a:r>
            <a:r>
              <a:rPr lang="ru-RU" sz="2000" dirty="0"/>
              <a:t>информации. </a:t>
            </a:r>
          </a:p>
        </p:txBody>
      </p:sp>
    </p:spTree>
    <p:extLst>
      <p:ext uri="{BB962C8B-B14F-4D97-AF65-F5344CB8AC3E}">
        <p14:creationId xmlns:p14="http://schemas.microsoft.com/office/powerpoint/2010/main" val="1063304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TM01790491[[fn=Mylar]]</Template>
  <TotalTime>1535</TotalTime>
  <Words>799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Mylar</vt:lpstr>
      <vt:lpstr>Профилактика употребления ПАВ в условиях дистанционного обучения</vt:lpstr>
      <vt:lpstr>Работа школы-интерната по профилактике употребления психоактивных веществ  среди учащихся:</vt:lpstr>
      <vt:lpstr>В школе-интернате работает Совет по профилактике безнадзорности и правонарушений среди несовершеннолетних, который осуществляет:</vt:lpstr>
      <vt:lpstr>Презентация PowerPoint</vt:lpstr>
      <vt:lpstr> Работа по профилактике ПАВ во время дистанционного обучения: </vt:lpstr>
      <vt:lpstr>Структура сопровождения детей и профилактики ПАВ во время дистанционного обучения. </vt:lpstr>
      <vt:lpstr>Структура сопровождения детей и профилактики ПАВ во время дистанционного обучения. </vt:lpstr>
      <vt:lpstr>Презентация PowerPoint</vt:lpstr>
      <vt:lpstr>Презентация PowerPoint</vt:lpstr>
      <vt:lpstr>Минусы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употребления ПАВ в условиях дистанционного обучения</dc:title>
  <dc:creator>ИРИНА</dc:creator>
  <cp:lastModifiedBy>НОУТБУКИ 54-33-33</cp:lastModifiedBy>
  <cp:revision>17</cp:revision>
  <dcterms:created xsi:type="dcterms:W3CDTF">2020-11-25T17:30:07Z</dcterms:created>
  <dcterms:modified xsi:type="dcterms:W3CDTF">2020-11-26T19:16:29Z</dcterms:modified>
</cp:coreProperties>
</file>