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274" r:id="rId2"/>
    <p:sldId id="257" r:id="rId3"/>
    <p:sldId id="258" r:id="rId4"/>
    <p:sldId id="268" r:id="rId5"/>
    <p:sldId id="262" r:id="rId6"/>
    <p:sldId id="301" r:id="rId7"/>
    <p:sldId id="278" r:id="rId8"/>
    <p:sldId id="302" r:id="rId9"/>
    <p:sldId id="304" r:id="rId10"/>
    <p:sldId id="303" r:id="rId11"/>
    <p:sldId id="305" r:id="rId12"/>
    <p:sldId id="280" r:id="rId13"/>
    <p:sldId id="277" r:id="rId14"/>
    <p:sldId id="285" r:id="rId15"/>
    <p:sldId id="281" r:id="rId16"/>
    <p:sldId id="306" r:id="rId17"/>
    <p:sldId id="307" r:id="rId18"/>
    <p:sldId id="283" r:id="rId19"/>
    <p:sldId id="308" r:id="rId20"/>
    <p:sldId id="309" r:id="rId21"/>
    <p:sldId id="311" r:id="rId22"/>
    <p:sldId id="312" r:id="rId23"/>
    <p:sldId id="313" r:id="rId24"/>
    <p:sldId id="314" r:id="rId25"/>
    <p:sldId id="310" r:id="rId26"/>
    <p:sldId id="289" r:id="rId27"/>
  </p:sldIdLst>
  <p:sldSz cx="18288000" cy="10287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C5F4"/>
    <a:srgbClr val="EDE6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725" autoAdjust="0"/>
  </p:normalViewPr>
  <p:slideViewPr>
    <p:cSldViewPr snapToGrid="0">
      <p:cViewPr varScale="1">
        <p:scale>
          <a:sx n="39" d="100"/>
          <a:sy n="39" d="100"/>
        </p:scale>
        <p:origin x="114" y="13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3" name="Shape 11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n-lt"/>
        <a:ea typeface="+mn-ea"/>
        <a:cs typeface="+mn-cs"/>
        <a:sym typeface="Arial"/>
      </a:defRPr>
    </a:lvl1pPr>
    <a:lvl2pPr indent="228600" latinLnBrk="0">
      <a:defRPr sz="1400">
        <a:latin typeface="+mn-lt"/>
        <a:ea typeface="+mn-ea"/>
        <a:cs typeface="+mn-cs"/>
        <a:sym typeface="Arial"/>
      </a:defRPr>
    </a:lvl2pPr>
    <a:lvl3pPr indent="457200" latinLnBrk="0">
      <a:defRPr sz="1400">
        <a:latin typeface="+mn-lt"/>
        <a:ea typeface="+mn-ea"/>
        <a:cs typeface="+mn-cs"/>
        <a:sym typeface="Arial"/>
      </a:defRPr>
    </a:lvl3pPr>
    <a:lvl4pPr indent="685800" latinLnBrk="0">
      <a:defRPr sz="1400">
        <a:latin typeface="+mn-lt"/>
        <a:ea typeface="+mn-ea"/>
        <a:cs typeface="+mn-cs"/>
        <a:sym typeface="Arial"/>
      </a:defRPr>
    </a:lvl4pPr>
    <a:lvl5pPr indent="914400" latinLnBrk="0">
      <a:defRPr sz="1400">
        <a:latin typeface="+mn-lt"/>
        <a:ea typeface="+mn-ea"/>
        <a:cs typeface="+mn-cs"/>
        <a:sym typeface="Arial"/>
      </a:defRPr>
    </a:lvl5pPr>
    <a:lvl6pPr indent="1143000" latinLnBrk="0">
      <a:defRPr sz="1400">
        <a:latin typeface="+mn-lt"/>
        <a:ea typeface="+mn-ea"/>
        <a:cs typeface="+mn-cs"/>
        <a:sym typeface="Arial"/>
      </a:defRPr>
    </a:lvl6pPr>
    <a:lvl7pPr indent="1371600" latinLnBrk="0">
      <a:defRPr sz="1400">
        <a:latin typeface="+mn-lt"/>
        <a:ea typeface="+mn-ea"/>
        <a:cs typeface="+mn-cs"/>
        <a:sym typeface="Arial"/>
      </a:defRPr>
    </a:lvl7pPr>
    <a:lvl8pPr indent="1600200" latinLnBrk="0">
      <a:defRPr sz="1400">
        <a:latin typeface="+mn-lt"/>
        <a:ea typeface="+mn-ea"/>
        <a:cs typeface="+mn-cs"/>
        <a:sym typeface="Arial"/>
      </a:defRPr>
    </a:lvl8pPr>
    <a:lvl9pPr indent="1828800" latinLnBrk="0">
      <a:defRPr sz="1400">
        <a:latin typeface="+mn-lt"/>
        <a:ea typeface="+mn-ea"/>
        <a:cs typeface="+mn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8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indent="-342900">
              <a:spcBef>
                <a:spcPts val="300"/>
              </a:spcBef>
            </a:lvl1pPr>
            <a:lvl2pPr marL="963384" indent="-391884">
              <a:spcBef>
                <a:spcPts val="300"/>
              </a:spcBef>
            </a:lvl2pPr>
            <a:lvl3pPr marL="1485900" indent="-457200">
              <a:spcBef>
                <a:spcPts val="300"/>
              </a:spcBef>
            </a:lvl3pPr>
            <a:lvl4pPr marL="2034538" indent="-548638">
              <a:spcBef>
                <a:spcPts val="300"/>
              </a:spcBef>
            </a:lvl4pPr>
            <a:lvl5pPr marL="2491738" indent="-548638">
              <a:spcBef>
                <a:spcPts val="300"/>
              </a:spcBef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/>
            </a:lvl1pPr>
          </a:lstStyle>
          <a:p>
            <a:r>
              <a:t>Текст заголовка</a:t>
            </a:r>
          </a:p>
        </p:txBody>
      </p:sp>
      <p:sp>
        <p:nvSpPr>
          <p:cNvPr id="37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9"/>
          </a:xfrm>
          <a:prstGeom prst="rect">
            <a:avLst/>
          </a:prstGeom>
        </p:spPr>
        <p:txBody>
          <a:bodyPr anchor="b"/>
          <a:lstStyle>
            <a:lvl1pPr marL="0" indent="228600">
              <a:spcBef>
                <a:spcPts val="400"/>
              </a:spcBef>
              <a:buClrTx/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228600">
              <a:spcBef>
                <a:spcPts val="400"/>
              </a:spcBef>
              <a:buClrTx/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228600">
              <a:spcBef>
                <a:spcPts val="400"/>
              </a:spcBef>
              <a:buClrTx/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228600">
              <a:spcBef>
                <a:spcPts val="400"/>
              </a:spcBef>
              <a:buClrTx/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228600">
              <a:spcBef>
                <a:spcPts val="400"/>
              </a:spcBef>
              <a:buClrTx/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46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 indent="-406400">
              <a:spcBef>
                <a:spcPts val="500"/>
              </a:spcBef>
              <a:buSzPts val="2800"/>
              <a:defRPr sz="2800"/>
            </a:lvl1pPr>
            <a:lvl2pPr marL="977900" indent="-444500">
              <a:spcBef>
                <a:spcPts val="500"/>
              </a:spcBef>
              <a:buSzPts val="2800"/>
              <a:defRPr sz="2800"/>
            </a:lvl2pPr>
            <a:lvl3pPr marL="1513838" indent="-497838">
              <a:spcBef>
                <a:spcPts val="500"/>
              </a:spcBef>
              <a:buSzPts val="2800"/>
              <a:defRPr sz="2800"/>
            </a:lvl3pPr>
            <a:lvl4pPr marL="2019300" indent="-533400">
              <a:spcBef>
                <a:spcPts val="500"/>
              </a:spcBef>
              <a:buSzPts val="2800"/>
              <a:defRPr sz="2800"/>
            </a:lvl4pPr>
            <a:lvl5pPr marL="2476500" indent="-533400">
              <a:spcBef>
                <a:spcPts val="500"/>
              </a:spcBef>
              <a:buSzPts val="2800"/>
              <a:defRPr sz="2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7" name="Google Shape;36;p16"/>
          <p:cNvSpPr txBox="1">
            <a:spLocks noGrp="1"/>
          </p:cNvSpPr>
          <p:nvPr>
            <p:ph type="body" sz="quarter" idx="21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_OBJECT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6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228600">
              <a:spcBef>
                <a:spcPts val="400"/>
              </a:spcBef>
              <a:buClrTx/>
              <a:buSzTx/>
              <a:buFontTx/>
              <a:buNone/>
              <a:defRPr sz="2400" b="1"/>
            </a:lvl1pPr>
            <a:lvl2pPr marL="0" indent="228600">
              <a:spcBef>
                <a:spcPts val="400"/>
              </a:spcBef>
              <a:buClrTx/>
              <a:buSzTx/>
              <a:buFontTx/>
              <a:buNone/>
              <a:defRPr sz="2400" b="1"/>
            </a:lvl2pPr>
            <a:lvl3pPr marL="0" indent="228600">
              <a:spcBef>
                <a:spcPts val="400"/>
              </a:spcBef>
              <a:buClrTx/>
              <a:buSzTx/>
              <a:buFontTx/>
              <a:buNone/>
              <a:defRPr sz="2400" b="1"/>
            </a:lvl3pPr>
            <a:lvl4pPr marL="0" indent="228600">
              <a:spcBef>
                <a:spcPts val="400"/>
              </a:spcBef>
              <a:buClrTx/>
              <a:buSzTx/>
              <a:buFontTx/>
              <a:buNone/>
              <a:defRPr sz="2400" b="1"/>
            </a:lvl4pPr>
            <a:lvl5pPr marL="0" indent="228600">
              <a:spcBef>
                <a:spcPts val="400"/>
              </a:spcBef>
              <a:buClrTx/>
              <a:buSzTx/>
              <a:buFontTx/>
              <a:buNone/>
              <a:defRPr sz="2400" b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7" name="Google Shape;43;p17"/>
          <p:cNvSpPr txBox="1">
            <a:spLocks noGrp="1"/>
          </p:cNvSpPr>
          <p:nvPr>
            <p:ph type="body" sz="quarter" idx="21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8" name="Google Shape;44;p17"/>
          <p:cNvSpPr txBox="1">
            <a:spLocks noGrp="1"/>
          </p:cNvSpPr>
          <p:nvPr>
            <p:ph type="body" sz="quarter" idx="22"/>
          </p:nvPr>
        </p:nvSpPr>
        <p:spPr>
          <a:xfrm>
            <a:off x="4645025" y="1535111"/>
            <a:ext cx="4041775" cy="639765"/>
          </a:xfrm>
          <a:prstGeom prst="rect">
            <a:avLst/>
          </a:prstGeom>
        </p:spPr>
        <p:txBody>
          <a:bodyPr anchor="b"/>
          <a:lstStyle/>
          <a:p>
            <a:endParaRPr/>
          </a:p>
        </p:txBody>
      </p:sp>
      <p:sp>
        <p:nvSpPr>
          <p:cNvPr id="59" name="Google Shape;45;p17"/>
          <p:cNvSpPr txBox="1">
            <a:spLocks noGrp="1"/>
          </p:cNvSpPr>
          <p:nvPr>
            <p:ph type="body" sz="quarter" idx="23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6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BJECT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5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Текст заголовка</a:t>
            </a:r>
          </a:p>
        </p:txBody>
      </p:sp>
      <p:sp>
        <p:nvSpPr>
          <p:cNvPr id="76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7" name="Google Shape;57;p19"/>
          <p:cNvSpPr txBox="1">
            <a:spLocks noGrp="1"/>
          </p:cNvSpPr>
          <p:nvPr>
            <p:ph type="body" sz="quarter" idx="21"/>
          </p:nvPr>
        </p:nvSpPr>
        <p:spPr>
          <a:xfrm>
            <a:off x="457198" y="1435100"/>
            <a:ext cx="3008316" cy="4691063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2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Текст заголовка</a:t>
            </a:r>
          </a:p>
        </p:txBody>
      </p:sp>
      <p:sp>
        <p:nvSpPr>
          <p:cNvPr id="86" name="Google Shape;63;p20"/>
          <p:cNvSpPr>
            <a:spLocks noGrp="1"/>
          </p:cNvSpPr>
          <p:nvPr>
            <p:ph type="pic" sz="quarter" idx="21"/>
          </p:nvPr>
        </p:nvSpPr>
        <p:spPr>
          <a:xfrm>
            <a:off x="1792288" y="612775"/>
            <a:ext cx="5486402" cy="4114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7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2" cy="804864"/>
          </a:xfrm>
          <a:prstGeom prst="rect">
            <a:avLst/>
          </a:prstGeom>
        </p:spPr>
        <p:txBody>
          <a:bodyPr/>
          <a:lstStyle>
            <a:lvl1pPr marL="0" indent="228600">
              <a:spcBef>
                <a:spcPts val="200"/>
              </a:spcBef>
              <a:buClrTx/>
              <a:buSzTx/>
              <a:buFontTx/>
              <a:buNone/>
              <a:defRPr sz="1400"/>
            </a:lvl1pPr>
            <a:lvl2pPr marL="0" indent="228600">
              <a:spcBef>
                <a:spcPts val="200"/>
              </a:spcBef>
              <a:buClrTx/>
              <a:buSzTx/>
              <a:buFontTx/>
              <a:buNone/>
              <a:defRPr sz="1400"/>
            </a:lvl2pPr>
            <a:lvl3pPr marL="0" indent="228600">
              <a:spcBef>
                <a:spcPts val="200"/>
              </a:spcBef>
              <a:buClrTx/>
              <a:buSzTx/>
              <a:buFontTx/>
              <a:buNone/>
              <a:defRPr sz="1400"/>
            </a:lvl3pPr>
            <a:lvl4pPr marL="0" indent="228600">
              <a:spcBef>
                <a:spcPts val="200"/>
              </a:spcBef>
              <a:buClrTx/>
              <a:buSzTx/>
              <a:buFontTx/>
              <a:buNone/>
              <a:defRPr sz="1400"/>
            </a:lvl4pPr>
            <a:lvl5pPr marL="0" indent="228600">
              <a:spcBef>
                <a:spcPts val="200"/>
              </a:spcBef>
              <a:buClrTx/>
              <a:buSzTx/>
              <a:buFontTx/>
              <a:buNone/>
              <a:defRPr sz="1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96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 rot="5400000">
            <a:off x="2309017" y="-251619"/>
            <a:ext cx="4525965" cy="8229601"/>
          </a:xfrm>
          <a:prstGeom prst="rect">
            <a:avLst/>
          </a:prstGeom>
        </p:spPr>
        <p:txBody>
          <a:bodyPr/>
          <a:lstStyle>
            <a:lvl1pPr indent="-342900">
              <a:spcBef>
                <a:spcPts val="300"/>
              </a:spcBef>
            </a:lvl1pPr>
            <a:lvl2pPr marL="963384" indent="-391884">
              <a:spcBef>
                <a:spcPts val="300"/>
              </a:spcBef>
            </a:lvl2pPr>
            <a:lvl3pPr marL="1485900" indent="-457200">
              <a:spcBef>
                <a:spcPts val="300"/>
              </a:spcBef>
            </a:lvl3pPr>
            <a:lvl4pPr marL="2034538" indent="-548638">
              <a:spcBef>
                <a:spcPts val="300"/>
              </a:spcBef>
            </a:lvl4pPr>
            <a:lvl5pPr marL="2491738" indent="-548638">
              <a:spcBef>
                <a:spcPts val="300"/>
              </a:spcBef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_TITLE_AND_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Текст заголовка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7" cy="2057400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105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 rot="5400000">
            <a:off x="541337" y="190501"/>
            <a:ext cx="5851527" cy="6019802"/>
          </a:xfrm>
          <a:prstGeom prst="rect">
            <a:avLst/>
          </a:prstGeom>
        </p:spPr>
        <p:txBody>
          <a:bodyPr/>
          <a:lstStyle>
            <a:lvl1pPr indent="-342900">
              <a:spcBef>
                <a:spcPts val="300"/>
              </a:spcBef>
            </a:lvl1pPr>
            <a:lvl2pPr marL="963384" indent="-391884">
              <a:spcBef>
                <a:spcPts val="300"/>
              </a:spcBef>
            </a:lvl2pPr>
            <a:lvl3pPr marL="1485900" indent="-457200">
              <a:spcBef>
                <a:spcPts val="300"/>
              </a:spcBef>
            </a:lvl3pPr>
            <a:lvl4pPr marL="2034538" indent="-548638">
              <a:spcBef>
                <a:spcPts val="300"/>
              </a:spcBef>
            </a:lvl4pPr>
            <a:lvl5pPr marL="2491738" indent="-548638">
              <a:spcBef>
                <a:spcPts val="300"/>
              </a:spcBef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0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2740025" y="1154906"/>
            <a:ext cx="14630400" cy="25026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10207625" y="3657600"/>
            <a:ext cx="7162800" cy="662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428219" y="6414781"/>
            <a:ext cx="258582" cy="248264"/>
          </a:xfrm>
          <a:prstGeom prst="rect">
            <a:avLst/>
          </a:prstGeom>
          <a:ln w="12700">
            <a:miter lim="400000"/>
          </a:ln>
        </p:spPr>
        <p:txBody>
          <a:bodyPr wrap="none" lIns="45699" tIns="45699" rIns="45699" bIns="45699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titleStyle>
    <p:bodyStyle>
      <a:lvl1pPr marL="457200" marR="0" indent="-4318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32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972457" marR="0" indent="-464457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32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1498600" marR="0" indent="-5080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32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2042160" marR="0" indent="-56896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32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2499360" marR="0" indent="-56896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32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2956560" marR="0" indent="-56896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32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3413759" marR="0" indent="-568959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32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3870959" marR="0" indent="-568959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32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4328159" marR="0" indent="-568959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32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C5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84;p1" descr="Google Shape;84;p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0951" y="143800"/>
            <a:ext cx="15777699" cy="976245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18" name="Google Shape;85;p1"/>
          <p:cNvGrpSpPr/>
          <p:nvPr/>
        </p:nvGrpSpPr>
        <p:grpSpPr>
          <a:xfrm>
            <a:off x="15890231" y="476163"/>
            <a:ext cx="1369070" cy="1669658"/>
            <a:chOff x="0" y="0"/>
            <a:chExt cx="1369069" cy="1669656"/>
          </a:xfrm>
        </p:grpSpPr>
        <p:pic>
          <p:nvPicPr>
            <p:cNvPr id="116" name="Google Shape;86;p1" descr="Google Shape;86;p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-1"/>
              <a:ext cx="843713" cy="84989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17" name="Google Shape;87;p1"/>
            <p:cNvSpPr txBox="1"/>
            <p:nvPr/>
          </p:nvSpPr>
          <p:spPr>
            <a:xfrm>
              <a:off x="-1" y="1036810"/>
              <a:ext cx="1369071" cy="63284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>
                <a:lnSpc>
                  <a:spcPct val="97944"/>
                </a:lnSpc>
                <a:defRPr sz="1500"/>
              </a:pPr>
              <a:r>
                <a:t>Российское</a:t>
              </a:r>
            </a:p>
            <a:p>
              <a:pPr>
                <a:lnSpc>
                  <a:spcPct val="97944"/>
                </a:lnSpc>
                <a:defRPr sz="1500"/>
              </a:pPr>
              <a:r>
                <a:t>общество</a:t>
              </a:r>
            </a:p>
            <a:p>
              <a:pPr>
                <a:lnSpc>
                  <a:spcPct val="97944"/>
                </a:lnSpc>
                <a:defRPr sz="1500"/>
              </a:pPr>
              <a:r>
                <a:t>Знание</a:t>
              </a:r>
            </a:p>
          </p:txBody>
        </p:sp>
      </p:grpSp>
      <p:pic>
        <p:nvPicPr>
          <p:cNvPr id="119" name="Google Shape;88;p1" descr="Google Shape;88;p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12485" y="7775212"/>
            <a:ext cx="3782287" cy="1247631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Google Shape;89;p1"/>
          <p:cNvSpPr txBox="1"/>
          <p:nvPr/>
        </p:nvSpPr>
        <p:spPr>
          <a:xfrm>
            <a:off x="2104754" y="380740"/>
            <a:ext cx="1908139" cy="18674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7"/>
              </a:lnSpc>
              <a:defRPr sz="5300"/>
            </a:pPr>
            <a:r>
              <a:rPr dirty="0"/>
              <a:t>09.</a:t>
            </a:r>
            <a:r>
              <a:rPr lang="ru-RU" dirty="0"/>
              <a:t>09</a:t>
            </a:r>
            <a:endParaRPr dirty="0"/>
          </a:p>
          <a:p>
            <a:pPr algn="ctr">
              <a:lnSpc>
                <a:spcPct val="120007"/>
              </a:lnSpc>
              <a:defRPr sz="5300"/>
            </a:pPr>
            <a:r>
              <a:rPr dirty="0"/>
              <a:t>1</a:t>
            </a:r>
            <a:r>
              <a:rPr lang="ru-RU" dirty="0"/>
              <a:t>5</a:t>
            </a:r>
            <a:r>
              <a:rPr dirty="0"/>
              <a:t>:</a:t>
            </a:r>
            <a:r>
              <a:rPr lang="ru-RU" dirty="0"/>
              <a:t>10</a:t>
            </a:r>
            <a:endParaRPr dirty="0"/>
          </a:p>
        </p:txBody>
      </p:sp>
      <p:sp>
        <p:nvSpPr>
          <p:cNvPr id="121" name="Google Shape;90;p1"/>
          <p:cNvSpPr txBox="1"/>
          <p:nvPr/>
        </p:nvSpPr>
        <p:spPr>
          <a:xfrm>
            <a:off x="13073311" y="7909094"/>
            <a:ext cx="3721461" cy="1503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defRPr sz="2800"/>
            </a:pPr>
            <a:r>
              <a:rPr dirty="0" err="1"/>
              <a:t>Лекция</a:t>
            </a:r>
            <a:endParaRPr lang="ru-RU" dirty="0"/>
          </a:p>
          <a:p>
            <a:pPr algn="ctr">
              <a:lnSpc>
                <a:spcPct val="120000"/>
              </a:lnSpc>
              <a:defRPr sz="2800"/>
            </a:pPr>
            <a:r>
              <a:rPr lang="ru-RU" dirty="0"/>
              <a:t>Интерактив</a:t>
            </a:r>
            <a:endParaRPr dirty="0"/>
          </a:p>
          <a:p>
            <a:pPr>
              <a:lnSpc>
                <a:spcPct val="120000"/>
              </a:lnSpc>
              <a:defRPr sz="2800"/>
            </a:pPr>
            <a:endParaRPr dirty="0"/>
          </a:p>
        </p:txBody>
      </p:sp>
      <p:sp>
        <p:nvSpPr>
          <p:cNvPr id="122" name="Google Shape;91;p1"/>
          <p:cNvSpPr txBox="1"/>
          <p:nvPr/>
        </p:nvSpPr>
        <p:spPr>
          <a:xfrm>
            <a:off x="2104754" y="5119606"/>
            <a:ext cx="13785476" cy="23560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6"/>
              </a:lnSpc>
              <a:defRPr sz="3400"/>
            </a:pPr>
            <a:r>
              <a:rPr lang="ru-RU" sz="3600" dirty="0"/>
              <a:t>Тема лекции: </a:t>
            </a:r>
          </a:p>
          <a:p>
            <a:pPr>
              <a:lnSpc>
                <a:spcPct val="120006"/>
              </a:lnSpc>
              <a:defRPr sz="3400"/>
            </a:pPr>
            <a:r>
              <a:rPr sz="4800" b="1" dirty="0"/>
              <a:t>«</a:t>
            </a:r>
            <a:r>
              <a:rPr lang="ru-RU" sz="4800" b="1" dirty="0"/>
              <a:t>Профилактика суицидального поведения среди школьников: эффективные методы</a:t>
            </a:r>
            <a:r>
              <a:rPr sz="4800" b="1" dirty="0"/>
              <a:t>»</a:t>
            </a:r>
          </a:p>
        </p:txBody>
      </p:sp>
      <p:sp>
        <p:nvSpPr>
          <p:cNvPr id="123" name="Google Shape;92;p1"/>
          <p:cNvSpPr txBox="1"/>
          <p:nvPr/>
        </p:nvSpPr>
        <p:spPr>
          <a:xfrm>
            <a:off x="2074338" y="3584599"/>
            <a:ext cx="14690020" cy="11738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119994"/>
              </a:lnSpc>
              <a:defRPr sz="7000"/>
            </a:lvl1pPr>
          </a:lstStyle>
          <a:p>
            <a:r>
              <a:rPr lang="ru-RU" dirty="0"/>
              <a:t>Анна Александровна Денисова</a:t>
            </a:r>
            <a:endParaRPr dirty="0"/>
          </a:p>
        </p:txBody>
      </p:sp>
      <p:sp>
        <p:nvSpPr>
          <p:cNvPr id="124" name="Google Shape;94;p1"/>
          <p:cNvSpPr txBox="1"/>
          <p:nvPr/>
        </p:nvSpPr>
        <p:spPr>
          <a:xfrm>
            <a:off x="1840950" y="9688089"/>
            <a:ext cx="3607343" cy="209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7944"/>
              </a:lnSpc>
              <a:defRPr sz="1500"/>
            </a:lvl1pPr>
          </a:lstStyle>
          <a:p>
            <a:r>
              <a:t>Российское общество Знание</a:t>
            </a:r>
          </a:p>
        </p:txBody>
      </p:sp>
      <p:sp>
        <p:nvSpPr>
          <p:cNvPr id="125" name="Google Shape;95;p1"/>
          <p:cNvSpPr txBox="1"/>
          <p:nvPr/>
        </p:nvSpPr>
        <p:spPr>
          <a:xfrm>
            <a:off x="1840951" y="8504814"/>
            <a:ext cx="4464742" cy="5180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20026"/>
              </a:lnSpc>
              <a:defRPr sz="3700"/>
            </a:lvl1pPr>
          </a:lstStyle>
          <a:p>
            <a:r>
              <a:t>znanierussia.ru</a:t>
            </a:r>
          </a:p>
        </p:txBody>
      </p:sp>
      <p:sp>
        <p:nvSpPr>
          <p:cNvPr id="126" name="Google Shape;96;p1"/>
          <p:cNvSpPr txBox="1"/>
          <p:nvPr/>
        </p:nvSpPr>
        <p:spPr>
          <a:xfrm>
            <a:off x="2229080" y="9238511"/>
            <a:ext cx="4464744" cy="3016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just">
              <a:lnSpc>
                <a:spcPct val="97958"/>
              </a:lnSpc>
              <a:defRPr sz="2000"/>
            </a:lvl1pPr>
          </a:lstStyle>
          <a:p>
            <a:r>
              <a:rPr dirty="0"/>
              <a:t>202</a:t>
            </a:r>
            <a:r>
              <a:rPr lang="ru-RU" dirty="0"/>
              <a:t>5</a:t>
            </a:r>
            <a:endParaRPr dirty="0"/>
          </a:p>
        </p:txBody>
      </p:sp>
      <p:sp>
        <p:nvSpPr>
          <p:cNvPr id="127" name="Google Shape;97;p1"/>
          <p:cNvSpPr txBox="1"/>
          <p:nvPr/>
        </p:nvSpPr>
        <p:spPr>
          <a:xfrm>
            <a:off x="1840950" y="9190614"/>
            <a:ext cx="388132" cy="444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just">
              <a:lnSpc>
                <a:spcPct val="98016"/>
              </a:lnSpc>
              <a:defRPr sz="3100"/>
            </a:lvl1pPr>
          </a:lstStyle>
          <a:p>
            <a:r>
              <a:t>©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18C0A3-141A-9477-84AD-FCE3A7426B48}"/>
              </a:ext>
            </a:extLst>
          </p:cNvPr>
          <p:cNvSpPr txBox="1"/>
          <p:nvPr/>
        </p:nvSpPr>
        <p:spPr>
          <a:xfrm>
            <a:off x="2035016" y="3008226"/>
            <a:ext cx="9144000" cy="5232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2800" dirty="0"/>
              <a:t>Педагог-психолог МКУ ЦППМСП «Гармония»</a:t>
            </a:r>
          </a:p>
        </p:txBody>
      </p:sp>
    </p:spTree>
    <p:extLst>
      <p:ext uri="{BB962C8B-B14F-4D97-AF65-F5344CB8AC3E}">
        <p14:creationId xmlns:p14="http://schemas.microsoft.com/office/powerpoint/2010/main" val="1458654720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C5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39;p6" descr="Google Shape;139;p6"/>
          <p:cNvPicPr>
            <a:picLocks noChangeAspect="1"/>
          </p:cNvPicPr>
          <p:nvPr/>
        </p:nvPicPr>
        <p:blipFill rotWithShape="1">
          <a:blip r:embed="rId2"/>
          <a:srcRect l="15326"/>
          <a:stretch/>
        </p:blipFill>
        <p:spPr>
          <a:xfrm>
            <a:off x="0" y="2639238"/>
            <a:ext cx="17903321" cy="3020924"/>
          </a:xfrm>
          <a:prstGeom prst="rect">
            <a:avLst/>
          </a:prstGeom>
          <a:ln w="12700">
            <a:miter lim="400000"/>
          </a:ln>
        </p:spPr>
      </p:pic>
      <p:pic>
        <p:nvPicPr>
          <p:cNvPr id="130" name="Google Shape;140;p6" descr="Google Shape;140;p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93600" y="523461"/>
            <a:ext cx="843714" cy="849894"/>
          </a:xfrm>
          <a:prstGeom prst="rect">
            <a:avLst/>
          </a:prstGeom>
          <a:ln w="12700">
            <a:miter lim="400000"/>
          </a:ln>
        </p:spPr>
      </p:pic>
      <p:sp>
        <p:nvSpPr>
          <p:cNvPr id="131" name="Google Shape;141;p6"/>
          <p:cNvSpPr txBox="1"/>
          <p:nvPr/>
        </p:nvSpPr>
        <p:spPr>
          <a:xfrm>
            <a:off x="16093600" y="1574556"/>
            <a:ext cx="1369070" cy="67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97944"/>
              </a:lnSpc>
              <a:defRPr sz="1500">
                <a:latin typeface="Montserrat"/>
                <a:ea typeface="Montserrat"/>
                <a:cs typeface="Montserrat"/>
                <a:sym typeface="Montserrat"/>
              </a:defRPr>
            </a:pPr>
            <a:r>
              <a:t>Российское</a:t>
            </a:r>
          </a:p>
          <a:p>
            <a:pPr>
              <a:lnSpc>
                <a:spcPct val="97944"/>
              </a:lnSpc>
              <a:defRPr sz="1500">
                <a:latin typeface="Montserrat"/>
                <a:ea typeface="Montserrat"/>
                <a:cs typeface="Montserrat"/>
                <a:sym typeface="Montserrat"/>
              </a:defRPr>
            </a:pPr>
            <a:r>
              <a:t>общество</a:t>
            </a:r>
          </a:p>
          <a:p>
            <a:pPr>
              <a:lnSpc>
                <a:spcPct val="97944"/>
              </a:lnSpc>
              <a:defRPr sz="1500"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t>Знание</a:t>
            </a:r>
          </a:p>
        </p:txBody>
      </p:sp>
      <p:sp>
        <p:nvSpPr>
          <p:cNvPr id="132" name="Google Shape;142;p6"/>
          <p:cNvSpPr txBox="1"/>
          <p:nvPr/>
        </p:nvSpPr>
        <p:spPr>
          <a:xfrm>
            <a:off x="845753" y="2883264"/>
            <a:ext cx="15247847" cy="24929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sz="3600">
                <a:latin typeface="Calibri"/>
                <a:ea typeface="Calibri"/>
                <a:cs typeface="Calibri"/>
                <a:sym typeface="Calibri"/>
              </a:defRPr>
            </a:pPr>
            <a:r>
              <a:rPr lang="ru-RU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 данным Всемирной организации здравоохранения, самоубийство является одной из ведущих причин смерти среди подростков.</a:t>
            </a:r>
            <a:endParaRPr sz="5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3D6AA92-C04D-C434-4F56-4C1B42C7456E}"/>
              </a:ext>
            </a:extLst>
          </p:cNvPr>
          <p:cNvSpPr txBox="1"/>
          <p:nvPr/>
        </p:nvSpPr>
        <p:spPr>
          <a:xfrm>
            <a:off x="845753" y="6048443"/>
            <a:ext cx="15503931" cy="34163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5400" dirty="0">
                <a:solidFill>
                  <a:schemeClr val="bg1"/>
                </a:solidFill>
              </a:rPr>
              <a:t>Для системы образования это не просто статистика, а реальность: школа — одно из первых пространств, где можно заметить тревожные сигналы и вовремя вмешаться. 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C5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66B1A2E4-84E3-DB44-13FB-4CB1977206C3}"/>
              </a:ext>
            </a:extLst>
          </p:cNvPr>
          <p:cNvSpPr/>
          <p:nvPr/>
        </p:nvSpPr>
        <p:spPr>
          <a:xfrm>
            <a:off x="914400" y="313344"/>
            <a:ext cx="12646856" cy="2120021"/>
          </a:xfrm>
          <a:prstGeom prst="roundRect">
            <a:avLst/>
          </a:prstGeom>
          <a:solidFill>
            <a:srgbClr val="EDE64A"/>
          </a:solidFill>
          <a:ln w="25400" cap="flat">
            <a:solidFill>
              <a:srgbClr val="EDE64A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6DB98709-0E07-707B-72BB-32581061B523}"/>
              </a:ext>
            </a:extLst>
          </p:cNvPr>
          <p:cNvSpPr/>
          <p:nvPr/>
        </p:nvSpPr>
        <p:spPr>
          <a:xfrm>
            <a:off x="914400" y="2725434"/>
            <a:ext cx="16548270" cy="7038105"/>
          </a:xfrm>
          <a:prstGeom prst="round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pic>
        <p:nvPicPr>
          <p:cNvPr id="135" name="Google Shape;140;p6" descr="Google Shape;140;p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93600" y="523461"/>
            <a:ext cx="843714" cy="849894"/>
          </a:xfrm>
          <a:prstGeom prst="rect">
            <a:avLst/>
          </a:prstGeom>
          <a:ln w="12700">
            <a:miter lim="400000"/>
          </a:ln>
        </p:spPr>
      </p:pic>
      <p:sp>
        <p:nvSpPr>
          <p:cNvPr id="136" name="Google Shape;141;p6"/>
          <p:cNvSpPr txBox="1"/>
          <p:nvPr/>
        </p:nvSpPr>
        <p:spPr>
          <a:xfrm>
            <a:off x="16093600" y="1574556"/>
            <a:ext cx="1369070" cy="67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97944"/>
              </a:lnSpc>
              <a:defRPr sz="1500">
                <a:latin typeface="Montserrat"/>
                <a:ea typeface="Montserrat"/>
                <a:cs typeface="Montserrat"/>
                <a:sym typeface="Montserrat"/>
              </a:defRPr>
            </a:pPr>
            <a:r>
              <a:t>Российское</a:t>
            </a:r>
          </a:p>
          <a:p>
            <a:pPr>
              <a:lnSpc>
                <a:spcPct val="97944"/>
              </a:lnSpc>
              <a:defRPr sz="1500">
                <a:latin typeface="Montserrat"/>
                <a:ea typeface="Montserrat"/>
                <a:cs typeface="Montserrat"/>
                <a:sym typeface="Montserrat"/>
              </a:defRPr>
            </a:pPr>
            <a:r>
              <a:t>общество</a:t>
            </a:r>
          </a:p>
          <a:p>
            <a:pPr>
              <a:lnSpc>
                <a:spcPct val="97944"/>
              </a:lnSpc>
              <a:defRPr sz="1500"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t>Знание</a:t>
            </a:r>
          </a:p>
        </p:txBody>
      </p:sp>
      <p:sp>
        <p:nvSpPr>
          <p:cNvPr id="137" name="Google Shape;142;p6"/>
          <p:cNvSpPr txBox="1"/>
          <p:nvPr/>
        </p:nvSpPr>
        <p:spPr>
          <a:xfrm>
            <a:off x="1761643" y="397681"/>
            <a:ext cx="11343003" cy="19332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119990"/>
              </a:lnSpc>
              <a:defRPr sz="5500"/>
            </a:lvl1pPr>
          </a:lstStyle>
          <a:p>
            <a:r>
              <a:rPr lang="ru-RU" sz="3600" b="1" dirty="0"/>
              <a:t>Суицид</a:t>
            </a:r>
            <a:r>
              <a:rPr lang="ru-RU" sz="3600" b="1" i="1" dirty="0"/>
              <a:t> (лат. </a:t>
            </a:r>
            <a:r>
              <a:rPr lang="ru-RU" sz="3600" b="1" i="1" dirty="0" err="1"/>
              <a:t>suicidium</a:t>
            </a:r>
            <a:r>
              <a:rPr lang="ru-RU" sz="3600" b="1" i="1" dirty="0"/>
              <a:t>: </a:t>
            </a:r>
            <a:r>
              <a:rPr lang="ru-RU" sz="3600" b="1" i="1" dirty="0" err="1"/>
              <a:t>sui</a:t>
            </a:r>
            <a:r>
              <a:rPr lang="ru-RU" sz="3600" b="1" i="1" dirty="0"/>
              <a:t> — себя, </a:t>
            </a:r>
            <a:r>
              <a:rPr lang="ru-RU" sz="3600" b="1" i="1" dirty="0" err="1"/>
              <a:t>caedo</a:t>
            </a:r>
            <a:r>
              <a:rPr lang="ru-RU" sz="3600" b="1" i="1" dirty="0"/>
              <a:t> — убиваю) </a:t>
            </a:r>
            <a:r>
              <a:rPr lang="ru-RU" sz="3600" i="1" dirty="0"/>
              <a:t>— </a:t>
            </a:r>
            <a:r>
              <a:rPr lang="ru-RU" sz="3600" dirty="0"/>
              <a:t>это умышленное лишение себя жизни, самоубийство.</a:t>
            </a:r>
            <a:endParaRPr sz="3600" dirty="0"/>
          </a:p>
        </p:txBody>
      </p:sp>
      <p:sp>
        <p:nvSpPr>
          <p:cNvPr id="139" name="Google Shape;144;p6"/>
          <p:cNvSpPr txBox="1"/>
          <p:nvPr/>
        </p:nvSpPr>
        <p:spPr>
          <a:xfrm>
            <a:off x="1761643" y="2907842"/>
            <a:ext cx="15611957" cy="71958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defRPr sz="3300"/>
            </a:pPr>
            <a:r>
              <a:rPr lang="ru-RU" b="1" dirty="0"/>
              <a:t>Суицидальное поведение </a:t>
            </a:r>
            <a:r>
              <a:rPr lang="ru-RU" dirty="0"/>
              <a:t>— это широкий комплекс проявлений, включающий в себя:</a:t>
            </a:r>
          </a:p>
          <a:p>
            <a:pPr>
              <a:lnSpc>
                <a:spcPct val="120000"/>
              </a:lnSpc>
              <a:defRPr sz="3300"/>
            </a:pPr>
            <a:r>
              <a:rPr lang="ru-RU" dirty="0"/>
              <a:t>•	</a:t>
            </a:r>
            <a:r>
              <a:rPr lang="ru-RU" b="1" dirty="0"/>
              <a:t>суицидальные мысли </a:t>
            </a:r>
            <a:r>
              <a:rPr lang="ru-RU" dirty="0"/>
              <a:t>— размышления о том, чтобы покончить с собой;</a:t>
            </a:r>
          </a:p>
          <a:p>
            <a:pPr>
              <a:lnSpc>
                <a:spcPct val="120000"/>
              </a:lnSpc>
              <a:defRPr sz="3300"/>
            </a:pPr>
            <a:r>
              <a:rPr lang="ru-RU" dirty="0"/>
              <a:t>•	</a:t>
            </a:r>
            <a:r>
              <a:rPr lang="ru-RU" b="1" dirty="0"/>
              <a:t>суицидальные намерения </a:t>
            </a:r>
            <a:r>
              <a:rPr lang="ru-RU" dirty="0"/>
              <a:t>— более конкретные планы и желание реализовать суицидальные мысли;</a:t>
            </a:r>
          </a:p>
          <a:p>
            <a:pPr>
              <a:lnSpc>
                <a:spcPct val="120000"/>
              </a:lnSpc>
              <a:defRPr sz="3300"/>
            </a:pPr>
            <a:r>
              <a:rPr lang="ru-RU" dirty="0"/>
              <a:t>•	</a:t>
            </a:r>
            <a:r>
              <a:rPr lang="ru-RU" b="1" dirty="0"/>
              <a:t>суицидальные высказывания </a:t>
            </a:r>
            <a:r>
              <a:rPr lang="ru-RU" dirty="0"/>
              <a:t>— устные или письменные сообщения о желании умереть;</a:t>
            </a:r>
          </a:p>
          <a:p>
            <a:pPr>
              <a:lnSpc>
                <a:spcPct val="120000"/>
              </a:lnSpc>
              <a:defRPr sz="3300"/>
            </a:pPr>
            <a:r>
              <a:rPr lang="ru-RU" dirty="0"/>
              <a:t>•	</a:t>
            </a:r>
            <a:r>
              <a:rPr lang="ru-RU" b="1" dirty="0"/>
              <a:t>суицидальные действия </a:t>
            </a:r>
            <a:r>
              <a:rPr lang="ru-RU" i="1" dirty="0"/>
              <a:t>(демонстративные и истинные действия) </a:t>
            </a:r>
            <a:r>
              <a:rPr lang="ru-RU" dirty="0"/>
              <a:t>— подготовка или пробные попытки (сбор информации, прощальные жесты, приведение дел в порядок…);</a:t>
            </a:r>
          </a:p>
          <a:p>
            <a:pPr>
              <a:lnSpc>
                <a:spcPct val="120000"/>
              </a:lnSpc>
              <a:defRPr sz="3300"/>
            </a:pPr>
            <a:r>
              <a:rPr lang="ru-RU" dirty="0"/>
              <a:t>•	</a:t>
            </a:r>
            <a:r>
              <a:rPr lang="ru-RU" b="1" dirty="0"/>
              <a:t>завершенный суицид </a:t>
            </a:r>
            <a:r>
              <a:rPr lang="ru-RU" dirty="0"/>
              <a:t>— фактическая реализация намерения.</a:t>
            </a:r>
          </a:p>
          <a:p>
            <a:pPr>
              <a:defRPr sz="3200"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      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C5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102;p2" descr="Google Shape;102;p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145" y="476162"/>
            <a:ext cx="17020310" cy="992088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09" name="Google Shape;103;p2"/>
          <p:cNvGrpSpPr/>
          <p:nvPr/>
        </p:nvGrpSpPr>
        <p:grpSpPr>
          <a:xfrm>
            <a:off x="15890231" y="476163"/>
            <a:ext cx="1369070" cy="1669658"/>
            <a:chOff x="0" y="0"/>
            <a:chExt cx="1369069" cy="1669656"/>
          </a:xfrm>
        </p:grpSpPr>
        <p:pic>
          <p:nvPicPr>
            <p:cNvPr id="207" name="Google Shape;104;p2" descr="Google Shape;104;p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-1"/>
              <a:ext cx="843713" cy="84989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08" name="Google Shape;105;p2"/>
            <p:cNvSpPr txBox="1"/>
            <p:nvPr/>
          </p:nvSpPr>
          <p:spPr>
            <a:xfrm>
              <a:off x="-1" y="1036810"/>
              <a:ext cx="1369071" cy="63284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>
                <a:lnSpc>
                  <a:spcPct val="97944"/>
                </a:lnSpc>
                <a:defRPr sz="1500"/>
              </a:pPr>
              <a:r>
                <a:t>Российское</a:t>
              </a:r>
            </a:p>
            <a:p>
              <a:pPr>
                <a:lnSpc>
                  <a:spcPct val="97944"/>
                </a:lnSpc>
                <a:defRPr sz="1500"/>
              </a:pPr>
              <a:r>
                <a:t>общество</a:t>
              </a:r>
            </a:p>
            <a:p>
              <a:pPr>
                <a:lnSpc>
                  <a:spcPct val="97944"/>
                </a:lnSpc>
                <a:defRPr sz="1500"/>
              </a:pPr>
              <a:r>
                <a:t>Знание</a:t>
              </a:r>
            </a:p>
          </p:txBody>
        </p:sp>
      </p:grpSp>
      <p:sp>
        <p:nvSpPr>
          <p:cNvPr id="210" name="Google Shape;106;p2"/>
          <p:cNvSpPr txBox="1"/>
          <p:nvPr/>
        </p:nvSpPr>
        <p:spPr>
          <a:xfrm>
            <a:off x="1116215" y="2966021"/>
            <a:ext cx="16055569" cy="6263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indent="342900" algn="just">
              <a:defRPr sz="3700">
                <a:latin typeface="Calibri"/>
                <a:ea typeface="Calibri"/>
                <a:cs typeface="Calibri"/>
                <a:sym typeface="Calibri"/>
              </a:defRPr>
            </a:pPr>
            <a:r>
              <a:rPr lang="ru-RU" dirty="0"/>
              <a:t>Большинство подростков, размышляющих о самоубийстве, на самом деле </a:t>
            </a:r>
            <a:r>
              <a:rPr lang="ru-RU" b="1" dirty="0"/>
              <a:t>не стремятся к смерти как таковой. </a:t>
            </a:r>
            <a:r>
              <a:rPr lang="ru-RU" dirty="0"/>
              <a:t>Суицид чаще воспринимается как способ:</a:t>
            </a:r>
          </a:p>
          <a:p>
            <a:pPr indent="342900" algn="just">
              <a:defRPr sz="3700">
                <a:latin typeface="Calibri"/>
                <a:ea typeface="Calibri"/>
                <a:cs typeface="Calibri"/>
                <a:sym typeface="Calibri"/>
              </a:defRPr>
            </a:pPr>
            <a:r>
              <a:rPr lang="ru-RU" dirty="0"/>
              <a:t>	•	избавиться от душевной боли,</a:t>
            </a:r>
          </a:p>
          <a:p>
            <a:pPr indent="342900" algn="just">
              <a:defRPr sz="3700">
                <a:latin typeface="Calibri"/>
                <a:ea typeface="Calibri"/>
                <a:cs typeface="Calibri"/>
                <a:sym typeface="Calibri"/>
              </a:defRPr>
            </a:pPr>
            <a:r>
              <a:rPr lang="ru-RU" dirty="0"/>
              <a:t>	•	вернуть утраченное внимание или любовь,</a:t>
            </a:r>
          </a:p>
          <a:p>
            <a:pPr indent="342900" algn="just">
              <a:defRPr sz="3700">
                <a:latin typeface="Calibri"/>
                <a:ea typeface="Calibri"/>
                <a:cs typeface="Calibri"/>
                <a:sym typeface="Calibri"/>
              </a:defRPr>
            </a:pPr>
            <a:r>
              <a:rPr lang="ru-RU" dirty="0"/>
              <a:t>	•	облегчить жизнь близким,</a:t>
            </a:r>
          </a:p>
          <a:p>
            <a:pPr indent="342900" algn="just">
              <a:defRPr sz="3700">
                <a:latin typeface="Calibri"/>
                <a:ea typeface="Calibri"/>
                <a:cs typeface="Calibri"/>
                <a:sym typeface="Calibri"/>
              </a:defRPr>
            </a:pPr>
            <a:r>
              <a:rPr lang="ru-RU" dirty="0"/>
              <a:t>	•	справиться с чувством безысходности.</a:t>
            </a:r>
          </a:p>
          <a:p>
            <a:pPr indent="342900" algn="just">
              <a:defRPr sz="3700">
                <a:latin typeface="Calibri"/>
                <a:ea typeface="Calibri"/>
                <a:cs typeface="Calibri"/>
                <a:sym typeface="Calibri"/>
              </a:defRPr>
            </a:pPr>
            <a:endParaRPr lang="ru-RU" dirty="0"/>
          </a:p>
          <a:p>
            <a:pPr indent="342900" algn="just">
              <a:defRPr sz="3700">
                <a:latin typeface="Calibri"/>
                <a:ea typeface="Calibri"/>
                <a:cs typeface="Calibri"/>
                <a:sym typeface="Calibri"/>
              </a:defRPr>
            </a:pPr>
            <a:r>
              <a:rPr lang="ru-RU" dirty="0"/>
              <a:t>Центральным фактором становится ощущение, что будущее лишено смысла, и проблемы кажутся непреодолимыми. Иногда суицид может служить попыткой «наказать» кого-то («они еще пожалеют»), однако </a:t>
            </a:r>
            <a:r>
              <a:rPr lang="ru-RU" b="1" dirty="0">
                <a:highlight>
                  <a:srgbClr val="FFFF00"/>
                </a:highlight>
              </a:rPr>
              <a:t>причины всегда индивидуальны и сложны.</a:t>
            </a:r>
          </a:p>
        </p:txBody>
      </p:sp>
      <p:sp>
        <p:nvSpPr>
          <p:cNvPr id="211" name="О ГЕНДЕРНОМ ВОСПИТАНИИ ДЕТЕЙ В СЕМЬЕ"/>
          <p:cNvSpPr txBox="1"/>
          <p:nvPr/>
        </p:nvSpPr>
        <p:spPr>
          <a:xfrm>
            <a:off x="3675462" y="1305595"/>
            <a:ext cx="13047584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indent="342900" algn="just">
              <a:defRPr sz="4500" b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>
              <a:defRPr b="0"/>
            </a:pPr>
            <a:r>
              <a:rPr lang="ru-RU" sz="4800" b="1" dirty="0"/>
              <a:t>Причины суицидального поведения</a:t>
            </a:r>
            <a:endParaRPr sz="4800" b="1" dirty="0"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Google Shape;120;p4"/>
          <p:cNvGrpSpPr/>
          <p:nvPr/>
        </p:nvGrpSpPr>
        <p:grpSpPr>
          <a:xfrm>
            <a:off x="16093600" y="523461"/>
            <a:ext cx="1369070" cy="1720354"/>
            <a:chOff x="0" y="0"/>
            <a:chExt cx="1369069" cy="1720353"/>
          </a:xfrm>
        </p:grpSpPr>
        <p:pic>
          <p:nvPicPr>
            <p:cNvPr id="165" name="Google Shape;121;p4" descr="Google Shape;121;p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-1"/>
              <a:ext cx="843713" cy="84989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66" name="Google Shape;122;p4"/>
            <p:cNvSpPr txBox="1"/>
            <p:nvPr/>
          </p:nvSpPr>
          <p:spPr>
            <a:xfrm>
              <a:off x="-1" y="1043953"/>
              <a:ext cx="1369071" cy="676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>
                <a:lnSpc>
                  <a:spcPct val="97944"/>
                </a:lnSpc>
                <a:defRPr sz="15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Российское</a:t>
              </a:r>
            </a:p>
            <a:p>
              <a:pPr>
                <a:lnSpc>
                  <a:spcPct val="97944"/>
                </a:lnSpc>
                <a:defRPr sz="15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общество</a:t>
              </a:r>
            </a:p>
            <a:p>
              <a:pPr>
                <a:lnSpc>
                  <a:spcPct val="97944"/>
                </a:lnSpc>
                <a:defRPr sz="1500">
                  <a:latin typeface="Montserrat SemiBold"/>
                  <a:ea typeface="Montserrat SemiBold"/>
                  <a:cs typeface="Montserrat SemiBold"/>
                  <a:sym typeface="Montserrat SemiBold"/>
                </a:defRPr>
              </a:pPr>
              <a:r>
                <a:t>Знание</a:t>
              </a:r>
            </a:p>
          </p:txBody>
        </p:sp>
      </p:grpSp>
      <p:pic>
        <p:nvPicPr>
          <p:cNvPr id="168" name="Google Shape;123;p4" descr="Google Shape;123;p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306" y="126749"/>
            <a:ext cx="8191575" cy="2493212"/>
          </a:xfrm>
          <a:prstGeom prst="rect">
            <a:avLst/>
          </a:prstGeom>
          <a:ln w="12700">
            <a:miter lim="400000"/>
          </a:ln>
        </p:spPr>
      </p:pic>
      <p:sp>
        <p:nvSpPr>
          <p:cNvPr id="169" name="Google Shape;124;p4"/>
          <p:cNvSpPr txBox="1"/>
          <p:nvPr/>
        </p:nvSpPr>
        <p:spPr>
          <a:xfrm>
            <a:off x="0" y="194994"/>
            <a:ext cx="6982055" cy="27681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137000"/>
              </a:lnSpc>
              <a:defRPr sz="4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6000" b="1" dirty="0"/>
              <a:t>	</a:t>
            </a:r>
          </a:p>
          <a:p>
            <a:pPr>
              <a:lnSpc>
                <a:spcPct val="100000"/>
              </a:lnSpc>
            </a:pPr>
            <a:r>
              <a:rPr lang="ru-RU" sz="6000" b="1" dirty="0"/>
              <a:t>	Факторы риска</a:t>
            </a:r>
            <a:endParaRPr lang="ru-RU" dirty="0"/>
          </a:p>
          <a:p>
            <a:r>
              <a:rPr lang="ru-RU" dirty="0"/>
              <a:t> </a:t>
            </a:r>
            <a:endParaRPr dirty="0"/>
          </a:p>
        </p:txBody>
      </p:sp>
      <p:sp>
        <p:nvSpPr>
          <p:cNvPr id="170" name="Google Shape;125;p4"/>
          <p:cNvSpPr txBox="1"/>
          <p:nvPr/>
        </p:nvSpPr>
        <p:spPr>
          <a:xfrm>
            <a:off x="917950" y="3151645"/>
            <a:ext cx="15860185" cy="69403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algn="just">
              <a:defRPr sz="3900">
                <a:latin typeface="Calibri"/>
                <a:ea typeface="Calibri"/>
                <a:cs typeface="Calibri"/>
                <a:sym typeface="Calibri"/>
              </a:defRPr>
            </a:pPr>
            <a:r>
              <a:rPr lang="ru-RU" sz="4100" b="1" dirty="0"/>
              <a:t>1. Личностные:</a:t>
            </a:r>
          </a:p>
          <a:p>
            <a:pPr marL="571500" indent="-571500" algn="just">
              <a:buFont typeface="Arial" panose="020B0604020202020204" pitchFamily="34" charset="0"/>
              <a:buChar char="•"/>
              <a:defRPr sz="3900">
                <a:latin typeface="Calibri"/>
                <a:ea typeface="Calibri"/>
                <a:cs typeface="Calibri"/>
                <a:sym typeface="Calibri"/>
              </a:defRPr>
            </a:pPr>
            <a:r>
              <a:rPr lang="ru-RU" sz="4100" dirty="0"/>
              <a:t>низкая самооценка, чувство ненужности;</a:t>
            </a:r>
          </a:p>
          <a:p>
            <a:pPr marL="571500" indent="-571500" algn="just">
              <a:buFont typeface="Arial" panose="020B0604020202020204" pitchFamily="34" charset="0"/>
              <a:buChar char="•"/>
              <a:defRPr sz="3900">
                <a:latin typeface="Calibri"/>
                <a:ea typeface="Calibri"/>
                <a:cs typeface="Calibri"/>
                <a:sym typeface="Calibri"/>
              </a:defRPr>
            </a:pPr>
            <a:r>
              <a:rPr lang="ru-RU" sz="4100" dirty="0"/>
              <a:t>эмоциональная нестабильность;</a:t>
            </a:r>
          </a:p>
          <a:p>
            <a:pPr marL="571500" indent="-571500" algn="just">
              <a:buFont typeface="Arial" panose="020B0604020202020204" pitchFamily="34" charset="0"/>
              <a:buChar char="•"/>
              <a:defRPr sz="3900">
                <a:latin typeface="Calibri"/>
                <a:ea typeface="Calibri"/>
                <a:cs typeface="Calibri"/>
                <a:sym typeface="Calibri"/>
              </a:defRPr>
            </a:pPr>
            <a:r>
              <a:rPr lang="ru-RU" sz="4100" dirty="0"/>
              <a:t>депрессивные и тревожные состояния;</a:t>
            </a:r>
          </a:p>
          <a:p>
            <a:pPr marL="571500" indent="-571500" algn="just">
              <a:buFont typeface="Arial" panose="020B0604020202020204" pitchFamily="34" charset="0"/>
              <a:buChar char="•"/>
              <a:defRPr sz="3900">
                <a:latin typeface="Calibri"/>
                <a:ea typeface="Calibri"/>
                <a:cs typeface="Calibri"/>
                <a:sym typeface="Calibri"/>
              </a:defRPr>
            </a:pPr>
            <a:r>
              <a:rPr lang="ru-RU" sz="4100" dirty="0"/>
              <a:t>ощущение бессмысленности и безысходности.</a:t>
            </a:r>
          </a:p>
          <a:p>
            <a:pPr marL="571500" indent="-571500" algn="just">
              <a:buFont typeface="Arial" panose="020B0604020202020204" pitchFamily="34" charset="0"/>
              <a:buChar char="•"/>
              <a:defRPr sz="3900">
                <a:latin typeface="Calibri"/>
                <a:ea typeface="Calibri"/>
                <a:cs typeface="Calibri"/>
                <a:sym typeface="Calibri"/>
              </a:defRPr>
            </a:pPr>
            <a:endParaRPr lang="ru-RU" sz="4100" dirty="0"/>
          </a:p>
          <a:p>
            <a:pPr algn="just">
              <a:defRPr sz="3900">
                <a:latin typeface="Calibri"/>
                <a:ea typeface="Calibri"/>
                <a:cs typeface="Calibri"/>
                <a:sym typeface="Calibri"/>
              </a:defRPr>
            </a:pPr>
            <a:r>
              <a:rPr lang="ru-RU" sz="4100" b="1" dirty="0"/>
              <a:t>2. Семейные:</a:t>
            </a:r>
          </a:p>
          <a:p>
            <a:pPr marL="571500" indent="-571500" algn="just">
              <a:buFont typeface="Arial" panose="020B0604020202020204" pitchFamily="34" charset="0"/>
              <a:buChar char="•"/>
              <a:defRPr sz="3900">
                <a:latin typeface="Calibri"/>
                <a:ea typeface="Calibri"/>
                <a:cs typeface="Calibri"/>
                <a:sym typeface="Calibri"/>
              </a:defRPr>
            </a:pPr>
            <a:r>
              <a:rPr lang="ru-RU" sz="4100" dirty="0"/>
              <a:t>постоянные конфликты в семье;</a:t>
            </a:r>
          </a:p>
          <a:p>
            <a:pPr marL="571500" indent="-571500" algn="just">
              <a:buFont typeface="Arial" panose="020B0604020202020204" pitchFamily="34" charset="0"/>
              <a:buChar char="•"/>
              <a:defRPr sz="3900">
                <a:latin typeface="Calibri"/>
                <a:ea typeface="Calibri"/>
                <a:cs typeface="Calibri"/>
                <a:sym typeface="Calibri"/>
              </a:defRPr>
            </a:pPr>
            <a:r>
              <a:rPr lang="ru-RU" sz="4100" dirty="0"/>
              <a:t>эмоциональное отвержение, игнорирование, жестокое обращение;</a:t>
            </a:r>
          </a:p>
          <a:p>
            <a:pPr marL="571500" indent="-571500" algn="just">
              <a:buFont typeface="Arial" panose="020B0604020202020204" pitchFamily="34" charset="0"/>
              <a:buChar char="•"/>
              <a:defRPr sz="3900">
                <a:latin typeface="Calibri"/>
                <a:ea typeface="Calibri"/>
                <a:cs typeface="Calibri"/>
                <a:sym typeface="Calibri"/>
              </a:defRPr>
            </a:pPr>
            <a:r>
              <a:rPr lang="ru-RU" sz="4100" dirty="0"/>
              <a:t>гиперопека или равнодушие;</a:t>
            </a:r>
          </a:p>
          <a:p>
            <a:pPr marL="571500" indent="-571500" algn="just">
              <a:buFont typeface="Arial" panose="020B0604020202020204" pitchFamily="34" charset="0"/>
              <a:buChar char="•"/>
              <a:defRPr sz="3900">
                <a:latin typeface="Calibri"/>
                <a:ea typeface="Calibri"/>
                <a:cs typeface="Calibri"/>
                <a:sym typeface="Calibri"/>
              </a:defRPr>
            </a:pPr>
            <a:r>
              <a:rPr lang="ru-RU" sz="4100" dirty="0"/>
              <a:t>травмы, потеря близких, насилие, зависимости.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Google Shape;120;p4"/>
          <p:cNvGrpSpPr/>
          <p:nvPr/>
        </p:nvGrpSpPr>
        <p:grpSpPr>
          <a:xfrm>
            <a:off x="16093600" y="523461"/>
            <a:ext cx="1369070" cy="1720354"/>
            <a:chOff x="0" y="0"/>
            <a:chExt cx="1369069" cy="1720353"/>
          </a:xfrm>
        </p:grpSpPr>
        <p:pic>
          <p:nvPicPr>
            <p:cNvPr id="165" name="Google Shape;121;p4" descr="Google Shape;121;p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-1"/>
              <a:ext cx="843713" cy="84989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66" name="Google Shape;122;p4"/>
            <p:cNvSpPr txBox="1"/>
            <p:nvPr/>
          </p:nvSpPr>
          <p:spPr>
            <a:xfrm>
              <a:off x="-1" y="1043953"/>
              <a:ext cx="1369071" cy="676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>
                <a:lnSpc>
                  <a:spcPct val="97944"/>
                </a:lnSpc>
                <a:defRPr sz="15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Российское</a:t>
              </a:r>
            </a:p>
            <a:p>
              <a:pPr>
                <a:lnSpc>
                  <a:spcPct val="97944"/>
                </a:lnSpc>
                <a:defRPr sz="15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общество</a:t>
              </a:r>
            </a:p>
            <a:p>
              <a:pPr>
                <a:lnSpc>
                  <a:spcPct val="97944"/>
                </a:lnSpc>
                <a:defRPr sz="1500">
                  <a:latin typeface="Montserrat SemiBold"/>
                  <a:ea typeface="Montserrat SemiBold"/>
                  <a:cs typeface="Montserrat SemiBold"/>
                  <a:sym typeface="Montserrat SemiBold"/>
                </a:defRPr>
              </a:pPr>
              <a:r>
                <a:t>Знание</a:t>
              </a:r>
            </a:p>
          </p:txBody>
        </p:sp>
      </p:grpSp>
      <p:pic>
        <p:nvPicPr>
          <p:cNvPr id="168" name="Google Shape;123;p4" descr="Google Shape;123;p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306" y="126749"/>
            <a:ext cx="8191575" cy="2493212"/>
          </a:xfrm>
          <a:prstGeom prst="rect">
            <a:avLst/>
          </a:prstGeom>
          <a:ln w="12700">
            <a:miter lim="400000"/>
          </a:ln>
        </p:spPr>
      </p:pic>
      <p:sp>
        <p:nvSpPr>
          <p:cNvPr id="169" name="Google Shape;124;p4"/>
          <p:cNvSpPr txBox="1"/>
          <p:nvPr/>
        </p:nvSpPr>
        <p:spPr>
          <a:xfrm>
            <a:off x="0" y="194994"/>
            <a:ext cx="6982055" cy="27681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137000"/>
              </a:lnSpc>
              <a:defRPr sz="4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6000" b="1" dirty="0"/>
              <a:t>	</a:t>
            </a:r>
          </a:p>
          <a:p>
            <a:pPr>
              <a:lnSpc>
                <a:spcPct val="100000"/>
              </a:lnSpc>
            </a:pPr>
            <a:r>
              <a:rPr lang="ru-RU" sz="6000" b="1" dirty="0"/>
              <a:t>	Факторы риска</a:t>
            </a:r>
            <a:endParaRPr lang="ru-RU" dirty="0"/>
          </a:p>
          <a:p>
            <a:r>
              <a:rPr lang="ru-RU" dirty="0"/>
              <a:t> </a:t>
            </a:r>
            <a:endParaRPr dirty="0"/>
          </a:p>
        </p:txBody>
      </p:sp>
      <p:sp>
        <p:nvSpPr>
          <p:cNvPr id="170" name="Google Shape;125;p4"/>
          <p:cNvSpPr txBox="1"/>
          <p:nvPr/>
        </p:nvSpPr>
        <p:spPr>
          <a:xfrm>
            <a:off x="917950" y="3151645"/>
            <a:ext cx="15860185" cy="69403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just">
              <a:defRPr sz="3900">
                <a:latin typeface="Calibri"/>
                <a:ea typeface="Calibri"/>
                <a:cs typeface="Calibri"/>
                <a:sym typeface="Calibri"/>
              </a:defRPr>
            </a:pPr>
            <a:r>
              <a:rPr lang="ru-RU" sz="4100" b="1" dirty="0"/>
              <a:t>3. Школьные:</a:t>
            </a:r>
          </a:p>
          <a:p>
            <a:pPr marL="571500" indent="-571500" algn="just">
              <a:buFont typeface="Arial" panose="020B0604020202020204" pitchFamily="34" charset="0"/>
              <a:buChar char="•"/>
              <a:defRPr sz="3900">
                <a:latin typeface="Calibri"/>
                <a:ea typeface="Calibri"/>
                <a:cs typeface="Calibri"/>
                <a:sym typeface="Calibri"/>
              </a:defRPr>
            </a:pPr>
            <a:r>
              <a:rPr lang="ru-RU" sz="4100" dirty="0" err="1"/>
              <a:t>буллинг</a:t>
            </a:r>
            <a:r>
              <a:rPr lang="ru-RU" sz="4100" dirty="0"/>
              <a:t> со стороны сверстников и педагогов;</a:t>
            </a:r>
          </a:p>
          <a:p>
            <a:pPr marL="571500" indent="-571500" algn="just">
              <a:buFont typeface="Arial" panose="020B0604020202020204" pitchFamily="34" charset="0"/>
              <a:buChar char="•"/>
              <a:defRPr sz="3900">
                <a:latin typeface="Calibri"/>
                <a:ea typeface="Calibri"/>
                <a:cs typeface="Calibri"/>
                <a:sym typeface="Calibri"/>
              </a:defRPr>
            </a:pPr>
            <a:r>
              <a:rPr lang="ru-RU" sz="4100" dirty="0"/>
              <a:t>хроническая учебная неуспешность;</a:t>
            </a:r>
          </a:p>
          <a:p>
            <a:pPr marL="571500" indent="-571500" algn="just">
              <a:buFont typeface="Arial" panose="020B0604020202020204" pitchFamily="34" charset="0"/>
              <a:buChar char="•"/>
              <a:defRPr sz="3900">
                <a:latin typeface="Calibri"/>
                <a:ea typeface="Calibri"/>
                <a:cs typeface="Calibri"/>
                <a:sym typeface="Calibri"/>
              </a:defRPr>
            </a:pPr>
            <a:r>
              <a:rPr lang="ru-RU" sz="4100" dirty="0"/>
              <a:t>отсутствие доверительных отношений со взрослыми;</a:t>
            </a:r>
          </a:p>
          <a:p>
            <a:pPr marL="571500" indent="-571500" algn="just">
              <a:buFont typeface="Arial" panose="020B0604020202020204" pitchFamily="34" charset="0"/>
              <a:buChar char="•"/>
              <a:defRPr sz="3900">
                <a:latin typeface="Calibri"/>
                <a:ea typeface="Calibri"/>
                <a:cs typeface="Calibri"/>
                <a:sym typeface="Calibri"/>
              </a:defRPr>
            </a:pPr>
            <a:r>
              <a:rPr lang="ru-RU" sz="4100" dirty="0"/>
              <a:t>социальная изоляция, трудности в классе.</a:t>
            </a:r>
          </a:p>
          <a:p>
            <a:pPr algn="just">
              <a:defRPr sz="3900">
                <a:latin typeface="Calibri"/>
                <a:ea typeface="Calibri"/>
                <a:cs typeface="Calibri"/>
                <a:sym typeface="Calibri"/>
              </a:defRPr>
            </a:pPr>
            <a:endParaRPr lang="ru-RU" sz="4100" b="1" dirty="0"/>
          </a:p>
          <a:p>
            <a:pPr algn="just">
              <a:defRPr sz="3900">
                <a:latin typeface="Calibri"/>
                <a:ea typeface="Calibri"/>
                <a:cs typeface="Calibri"/>
                <a:sym typeface="Calibri"/>
              </a:defRPr>
            </a:pPr>
            <a:r>
              <a:rPr lang="ru-RU" sz="4100" b="1" dirty="0"/>
              <a:t>4. Социальные:</a:t>
            </a:r>
          </a:p>
          <a:p>
            <a:pPr marL="571500" indent="-571500" algn="just">
              <a:buFont typeface="Arial" panose="020B0604020202020204" pitchFamily="34" charset="0"/>
              <a:buChar char="•"/>
              <a:defRPr sz="3900">
                <a:latin typeface="Calibri"/>
                <a:ea typeface="Calibri"/>
                <a:cs typeface="Calibri"/>
                <a:sym typeface="Calibri"/>
              </a:defRPr>
            </a:pPr>
            <a:r>
              <a:rPr lang="ru-RU" sz="4100" dirty="0"/>
              <a:t>дефицит близких друзей;</a:t>
            </a:r>
          </a:p>
          <a:p>
            <a:pPr marL="571500" indent="-571500" algn="just">
              <a:buFont typeface="Arial" panose="020B0604020202020204" pitchFamily="34" charset="0"/>
              <a:buChar char="•"/>
              <a:defRPr sz="3900">
                <a:latin typeface="Calibri"/>
                <a:ea typeface="Calibri"/>
                <a:cs typeface="Calibri"/>
                <a:sym typeface="Calibri"/>
              </a:defRPr>
            </a:pPr>
            <a:r>
              <a:rPr lang="ru-RU" sz="4100" dirty="0"/>
              <a:t>чувство одиночества;</a:t>
            </a:r>
          </a:p>
          <a:p>
            <a:pPr marL="571500" indent="-571500" algn="just">
              <a:buFont typeface="Arial" panose="020B0604020202020204" pitchFamily="34" charset="0"/>
              <a:buChar char="•"/>
              <a:defRPr sz="3900">
                <a:latin typeface="Calibri"/>
                <a:ea typeface="Calibri"/>
                <a:cs typeface="Calibri"/>
                <a:sym typeface="Calibri"/>
              </a:defRPr>
            </a:pPr>
            <a:r>
              <a:rPr lang="ru-RU" sz="4100" dirty="0"/>
              <a:t>влияние опасных интернет-сообществ;</a:t>
            </a:r>
          </a:p>
          <a:p>
            <a:pPr marL="571500" indent="-571500" algn="just">
              <a:buFont typeface="Arial" panose="020B0604020202020204" pitchFamily="34" charset="0"/>
              <a:buChar char="•"/>
              <a:defRPr sz="3900">
                <a:latin typeface="Calibri"/>
                <a:ea typeface="Calibri"/>
                <a:cs typeface="Calibri"/>
                <a:sym typeface="Calibri"/>
              </a:defRPr>
            </a:pPr>
            <a:r>
              <a:rPr lang="ru-RU" sz="4100" dirty="0"/>
              <a:t>нестабильная социальная ситуация, отсутствие перспектив.</a:t>
            </a:r>
          </a:p>
        </p:txBody>
      </p:sp>
    </p:spTree>
    <p:extLst>
      <p:ext uri="{BB962C8B-B14F-4D97-AF65-F5344CB8AC3E}">
        <p14:creationId xmlns:p14="http://schemas.microsoft.com/office/powerpoint/2010/main" val="89355711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C5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" name="Google Shape;103;p2"/>
          <p:cNvGrpSpPr/>
          <p:nvPr/>
        </p:nvGrpSpPr>
        <p:grpSpPr>
          <a:xfrm>
            <a:off x="15890231" y="476163"/>
            <a:ext cx="1369070" cy="1669658"/>
            <a:chOff x="0" y="0"/>
            <a:chExt cx="1369069" cy="1669656"/>
          </a:xfrm>
        </p:grpSpPr>
        <p:pic>
          <p:nvPicPr>
            <p:cNvPr id="207" name="Google Shape;104;p2" descr="Google Shape;104;p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-1"/>
              <a:ext cx="843713" cy="84989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08" name="Google Shape;105;p2"/>
            <p:cNvSpPr txBox="1"/>
            <p:nvPr/>
          </p:nvSpPr>
          <p:spPr>
            <a:xfrm>
              <a:off x="-1" y="1036810"/>
              <a:ext cx="1369071" cy="63284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>
                <a:lnSpc>
                  <a:spcPct val="97944"/>
                </a:lnSpc>
                <a:defRPr sz="1500"/>
              </a:pPr>
              <a:r>
                <a:t>Российское</a:t>
              </a:r>
            </a:p>
            <a:p>
              <a:pPr>
                <a:lnSpc>
                  <a:spcPct val="97944"/>
                </a:lnSpc>
                <a:defRPr sz="1500"/>
              </a:pPr>
              <a:r>
                <a:t>общество</a:t>
              </a:r>
            </a:p>
            <a:p>
              <a:pPr>
                <a:lnSpc>
                  <a:spcPct val="97944"/>
                </a:lnSpc>
                <a:defRPr sz="1500"/>
              </a:pPr>
              <a:r>
                <a:t>Знание</a:t>
              </a:r>
            </a:p>
          </p:txBody>
        </p:sp>
      </p:grpSp>
      <p:sp>
        <p:nvSpPr>
          <p:cNvPr id="210" name="Google Shape;106;p2"/>
          <p:cNvSpPr txBox="1"/>
          <p:nvPr/>
        </p:nvSpPr>
        <p:spPr>
          <a:xfrm>
            <a:off x="7018637" y="1370812"/>
            <a:ext cx="4250725" cy="14228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100" b="1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ru-RU" sz="4100" b="1" kern="1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Предсуицид</a:t>
            </a:r>
            <a:r>
              <a:rPr lang="ru-RU" sz="4100" b="1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1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Включает 2 фазы:</a:t>
            </a:r>
          </a:p>
        </p:txBody>
      </p:sp>
      <p:sp>
        <p:nvSpPr>
          <p:cNvPr id="211" name="О ГЕНДЕРНОМ ВОСПИТАНИИ ДЕТЕЙ В СЕМЬЕ"/>
          <p:cNvSpPr txBox="1"/>
          <p:nvPr/>
        </p:nvSpPr>
        <p:spPr>
          <a:xfrm>
            <a:off x="2377708" y="229559"/>
            <a:ext cx="13047584" cy="847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indent="342900" algn="just">
              <a:defRPr sz="4500" b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800" b="1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Этапы развития суицидального поведения</a:t>
            </a:r>
            <a:endParaRPr lang="ru-RU" sz="48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C26ECD68-A868-B62B-3175-1F7BB623AA67}"/>
              </a:ext>
            </a:extLst>
          </p:cNvPr>
          <p:cNvSpPr/>
          <p:nvPr/>
        </p:nvSpPr>
        <p:spPr>
          <a:xfrm>
            <a:off x="939113" y="2974655"/>
            <a:ext cx="7685903" cy="7082786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Преддиспозиционная: </a:t>
            </a:r>
            <a:r>
              <a:rPr kumimoji="0" lang="ru-RU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подросток активно ищет выход из кризиса, пробует разные варианты решения трудной ситуации, старается найти «точки опоры». Мысли о самоубийстве пока блокируются защитными механизмами, но усиливается ощущение невозможности жить в текущих условиях.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 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41029862-517D-9C1E-8FD4-0F910F5B398C}"/>
              </a:ext>
            </a:extLst>
          </p:cNvPr>
          <p:cNvSpPr/>
          <p:nvPr/>
        </p:nvSpPr>
        <p:spPr>
          <a:xfrm>
            <a:off x="9662986" y="2974586"/>
            <a:ext cx="6304167" cy="6231489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Суицидальная: </a:t>
            </a:r>
            <a:r>
              <a:rPr kumimoji="0" lang="ru-RU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внутренние ресурсы исчерпаны, появляются конкретные мысли о самоубийстве как единственном выходе.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3600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Начинается процесс обдумывания способов, сценариев.</a:t>
            </a:r>
          </a:p>
        </p:txBody>
      </p:sp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900DE534-FFAB-1F33-8E80-A40DA9E2E374}"/>
              </a:ext>
            </a:extLst>
          </p:cNvPr>
          <p:cNvCxnSpPr/>
          <p:nvPr/>
        </p:nvCxnSpPr>
        <p:spPr>
          <a:xfrm flipH="1">
            <a:off x="8279027" y="2793702"/>
            <a:ext cx="345989" cy="361769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2F25BC6E-28CA-F1D3-8F11-A34E5DB4E63D}"/>
              </a:ext>
            </a:extLst>
          </p:cNvPr>
          <p:cNvCxnSpPr/>
          <p:nvPr/>
        </p:nvCxnSpPr>
        <p:spPr>
          <a:xfrm>
            <a:off x="9662986" y="2793702"/>
            <a:ext cx="395414" cy="361769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191984115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C5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" name="Google Shape;103;p2"/>
          <p:cNvGrpSpPr/>
          <p:nvPr/>
        </p:nvGrpSpPr>
        <p:grpSpPr>
          <a:xfrm>
            <a:off x="15890231" y="476163"/>
            <a:ext cx="1369070" cy="1669658"/>
            <a:chOff x="0" y="0"/>
            <a:chExt cx="1369069" cy="1669656"/>
          </a:xfrm>
        </p:grpSpPr>
        <p:pic>
          <p:nvPicPr>
            <p:cNvPr id="207" name="Google Shape;104;p2" descr="Google Shape;104;p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-1"/>
              <a:ext cx="843713" cy="84989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08" name="Google Shape;105;p2"/>
            <p:cNvSpPr txBox="1"/>
            <p:nvPr/>
          </p:nvSpPr>
          <p:spPr>
            <a:xfrm>
              <a:off x="-1" y="1036810"/>
              <a:ext cx="1369071" cy="63284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>
                <a:lnSpc>
                  <a:spcPct val="97944"/>
                </a:lnSpc>
                <a:defRPr sz="1500"/>
              </a:pPr>
              <a:r>
                <a:t>Российское</a:t>
              </a:r>
            </a:p>
            <a:p>
              <a:pPr>
                <a:lnSpc>
                  <a:spcPct val="97944"/>
                </a:lnSpc>
                <a:defRPr sz="1500"/>
              </a:pPr>
              <a:r>
                <a:t>общество</a:t>
              </a:r>
            </a:p>
            <a:p>
              <a:pPr>
                <a:lnSpc>
                  <a:spcPct val="97944"/>
                </a:lnSpc>
                <a:defRPr sz="1500"/>
              </a:pPr>
              <a:r>
                <a:t>Знание</a:t>
              </a:r>
            </a:p>
          </p:txBody>
        </p:sp>
      </p:grpSp>
      <p:sp>
        <p:nvSpPr>
          <p:cNvPr id="210" name="Google Shape;106;p2"/>
          <p:cNvSpPr txBox="1"/>
          <p:nvPr/>
        </p:nvSpPr>
        <p:spPr>
          <a:xfrm>
            <a:off x="6183013" y="1434377"/>
            <a:ext cx="5436973" cy="16482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800" b="1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Суицид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Состоит из 3 стадий</a:t>
            </a:r>
          </a:p>
        </p:txBody>
      </p:sp>
      <p:sp>
        <p:nvSpPr>
          <p:cNvPr id="211" name="О ГЕНДЕРНОМ ВОСПИТАНИИ ДЕТЕЙ В СЕМЬЕ"/>
          <p:cNvSpPr txBox="1"/>
          <p:nvPr/>
        </p:nvSpPr>
        <p:spPr>
          <a:xfrm>
            <a:off x="2377708" y="229559"/>
            <a:ext cx="13047584" cy="847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indent="342900" algn="just">
              <a:defRPr sz="4500" b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800" b="1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Этапы развития суицидального поведения</a:t>
            </a:r>
            <a:endParaRPr lang="ru-RU" sz="48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E3E5024A-CC52-02C2-FF2C-BBF76A2387DC}"/>
              </a:ext>
            </a:extLst>
          </p:cNvPr>
          <p:cNvSpPr/>
          <p:nvPr/>
        </p:nvSpPr>
        <p:spPr>
          <a:xfrm>
            <a:off x="470201" y="4448172"/>
            <a:ext cx="5341723" cy="1600434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1. Суицидальные тенденции</a:t>
            </a:r>
            <a:endParaRPr kumimoji="0" lang="ru-RU" sz="4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725B29CC-49DC-FB1A-7CA2-CBD2E7D63619}"/>
              </a:ext>
            </a:extLst>
          </p:cNvPr>
          <p:cNvSpPr/>
          <p:nvPr/>
        </p:nvSpPr>
        <p:spPr>
          <a:xfrm>
            <a:off x="5811924" y="6404199"/>
            <a:ext cx="5646265" cy="1600434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2. Суицидальные действия</a:t>
            </a:r>
            <a:endParaRPr kumimoji="0" lang="ru-RU" sz="4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3C5AB467-8EC2-FC6F-D611-E57469C3F55B}"/>
              </a:ext>
            </a:extLst>
          </p:cNvPr>
          <p:cNvSpPr/>
          <p:nvPr/>
        </p:nvSpPr>
        <p:spPr>
          <a:xfrm>
            <a:off x="11619986" y="4287685"/>
            <a:ext cx="5646263" cy="1600434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Постсуицидальный кризис</a:t>
            </a:r>
            <a:endParaRPr kumimoji="0" lang="ru-RU" sz="4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8130EB47-8E73-D494-6097-07206A41D42D}"/>
              </a:ext>
            </a:extLst>
          </p:cNvPr>
          <p:cNvCxnSpPr>
            <a:cxnSpLocks/>
          </p:cNvCxnSpPr>
          <p:nvPr/>
        </p:nvCxnSpPr>
        <p:spPr>
          <a:xfrm flipH="1">
            <a:off x="4127157" y="3194467"/>
            <a:ext cx="3188044" cy="120430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969680D5-A499-B920-998D-C2C04EAFB838}"/>
              </a:ext>
            </a:extLst>
          </p:cNvPr>
          <p:cNvCxnSpPr>
            <a:cxnSpLocks/>
          </p:cNvCxnSpPr>
          <p:nvPr/>
        </p:nvCxnSpPr>
        <p:spPr>
          <a:xfrm>
            <a:off x="10516629" y="3219022"/>
            <a:ext cx="3199371" cy="96932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B245680F-ECAD-11B0-AA9D-D94495F1143D}"/>
              </a:ext>
            </a:extLst>
          </p:cNvPr>
          <p:cNvCxnSpPr>
            <a:cxnSpLocks/>
          </p:cNvCxnSpPr>
          <p:nvPr/>
        </p:nvCxnSpPr>
        <p:spPr>
          <a:xfrm>
            <a:off x="8715954" y="3190199"/>
            <a:ext cx="0" cy="32140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789656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C5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" name="Google Shape;103;p2"/>
          <p:cNvGrpSpPr/>
          <p:nvPr/>
        </p:nvGrpSpPr>
        <p:grpSpPr>
          <a:xfrm>
            <a:off x="15890231" y="476163"/>
            <a:ext cx="1369070" cy="1669658"/>
            <a:chOff x="0" y="0"/>
            <a:chExt cx="1369069" cy="1669656"/>
          </a:xfrm>
        </p:grpSpPr>
        <p:pic>
          <p:nvPicPr>
            <p:cNvPr id="207" name="Google Shape;104;p2" descr="Google Shape;104;p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-1"/>
              <a:ext cx="843713" cy="84989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08" name="Google Shape;105;p2"/>
            <p:cNvSpPr txBox="1"/>
            <p:nvPr/>
          </p:nvSpPr>
          <p:spPr>
            <a:xfrm>
              <a:off x="-1" y="1036810"/>
              <a:ext cx="1369071" cy="63284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>
                <a:lnSpc>
                  <a:spcPct val="97944"/>
                </a:lnSpc>
                <a:defRPr sz="1500"/>
              </a:pPr>
              <a:r>
                <a:t>Российское</a:t>
              </a:r>
            </a:p>
            <a:p>
              <a:pPr>
                <a:lnSpc>
                  <a:spcPct val="97944"/>
                </a:lnSpc>
                <a:defRPr sz="1500"/>
              </a:pPr>
              <a:r>
                <a:t>общество</a:t>
              </a:r>
            </a:p>
            <a:p>
              <a:pPr>
                <a:lnSpc>
                  <a:spcPct val="97944"/>
                </a:lnSpc>
                <a:defRPr sz="1500"/>
              </a:pPr>
              <a:r>
                <a:t>Знание</a:t>
              </a:r>
            </a:p>
          </p:txBody>
        </p:sp>
      </p:grpSp>
      <p:sp>
        <p:nvSpPr>
          <p:cNvPr id="210" name="Google Shape;106;p2"/>
          <p:cNvSpPr txBox="1"/>
          <p:nvPr/>
        </p:nvSpPr>
        <p:spPr>
          <a:xfrm>
            <a:off x="6183013" y="1434377"/>
            <a:ext cx="5436973" cy="755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4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E3E5024A-CC52-02C2-FF2C-BBF76A2387DC}"/>
              </a:ext>
            </a:extLst>
          </p:cNvPr>
          <p:cNvSpPr/>
          <p:nvPr/>
        </p:nvSpPr>
        <p:spPr>
          <a:xfrm>
            <a:off x="889011" y="3457934"/>
            <a:ext cx="16024976" cy="3371131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Суицидальные тенденции: </a:t>
            </a:r>
            <a:r>
              <a:rPr kumimoji="0" lang="ru-RU" sz="4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мысли о смерти становятся устойчивыми, подросток ищет информацию, выражает идеи о бессмысленности жизни.</a:t>
            </a:r>
          </a:p>
        </p:txBody>
      </p:sp>
    </p:spTree>
    <p:extLst>
      <p:ext uri="{BB962C8B-B14F-4D97-AF65-F5344CB8AC3E}">
        <p14:creationId xmlns:p14="http://schemas.microsoft.com/office/powerpoint/2010/main" val="307478786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C5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" name="Google Shape;103;p2"/>
          <p:cNvGrpSpPr/>
          <p:nvPr/>
        </p:nvGrpSpPr>
        <p:grpSpPr>
          <a:xfrm>
            <a:off x="15890231" y="476163"/>
            <a:ext cx="1369070" cy="1669658"/>
            <a:chOff x="0" y="0"/>
            <a:chExt cx="1369069" cy="1669656"/>
          </a:xfrm>
        </p:grpSpPr>
        <p:pic>
          <p:nvPicPr>
            <p:cNvPr id="207" name="Google Shape;104;p2" descr="Google Shape;104;p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-1"/>
              <a:ext cx="843713" cy="84989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08" name="Google Shape;105;p2"/>
            <p:cNvSpPr txBox="1"/>
            <p:nvPr/>
          </p:nvSpPr>
          <p:spPr>
            <a:xfrm>
              <a:off x="-1" y="1036810"/>
              <a:ext cx="1369071" cy="63284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>
                <a:lnSpc>
                  <a:spcPct val="97944"/>
                </a:lnSpc>
                <a:defRPr sz="1500"/>
              </a:pPr>
              <a:r>
                <a:t>Российское</a:t>
              </a:r>
            </a:p>
            <a:p>
              <a:pPr>
                <a:lnSpc>
                  <a:spcPct val="97944"/>
                </a:lnSpc>
                <a:defRPr sz="1500"/>
              </a:pPr>
              <a:r>
                <a:t>общество</a:t>
              </a:r>
            </a:p>
            <a:p>
              <a:pPr>
                <a:lnSpc>
                  <a:spcPct val="97944"/>
                </a:lnSpc>
                <a:defRPr sz="1500"/>
              </a:pPr>
              <a:r>
                <a:t>Знание</a:t>
              </a:r>
            </a:p>
          </p:txBody>
        </p:sp>
      </p:grpSp>
      <p:sp>
        <p:nvSpPr>
          <p:cNvPr id="210" name="Google Shape;106;p2"/>
          <p:cNvSpPr txBox="1"/>
          <p:nvPr/>
        </p:nvSpPr>
        <p:spPr>
          <a:xfrm>
            <a:off x="6183013" y="1434377"/>
            <a:ext cx="5436973" cy="755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4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E3E5024A-CC52-02C2-FF2C-BBF76A2387DC}"/>
              </a:ext>
            </a:extLst>
          </p:cNvPr>
          <p:cNvSpPr/>
          <p:nvPr/>
        </p:nvSpPr>
        <p:spPr>
          <a:xfrm>
            <a:off x="549790" y="2145822"/>
            <a:ext cx="16024976" cy="7657057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3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Суицидальные действия:</a:t>
            </a:r>
            <a:r>
              <a:rPr lang="ru-RU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мысли переходят в подготовку и конкретные шаги. Подросток выбирает время, место, способ.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ряде случаев наблюдается так называемое </a:t>
            </a:r>
            <a:r>
              <a:rPr lang="ru-RU" sz="3600" kern="1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«терминальное поведение» </a:t>
            </a:r>
            <a:r>
              <a:rPr lang="ru-RU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своеобразная </a:t>
            </a:r>
            <a:r>
              <a:rPr lang="ru-RU" sz="3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«подготовка к уходу». </a:t>
            </a:r>
            <a:r>
              <a:rPr lang="ru-RU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 подростков это может проявляться по-разному: они начинают мириться с теми, с кем долго конфликтовали, просят прощения у родителей или друзей, неожиданно дарят любимые вещи, наводят порядок в комнате, тщательно выбирают одежду. Подобные действия могут восприниматься взрослыми как признаки взросления или заботливости, но в контексте кризиса они </a:t>
            </a:r>
            <a:r>
              <a:rPr lang="ru-RU" sz="36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становятся сигналами высокой суицидальной опасности.</a:t>
            </a:r>
          </a:p>
        </p:txBody>
      </p:sp>
    </p:spTree>
    <p:extLst>
      <p:ext uri="{BB962C8B-B14F-4D97-AF65-F5344CB8AC3E}">
        <p14:creationId xmlns:p14="http://schemas.microsoft.com/office/powerpoint/2010/main" val="1247702528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C5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" name="Google Shape;103;p2"/>
          <p:cNvGrpSpPr/>
          <p:nvPr/>
        </p:nvGrpSpPr>
        <p:grpSpPr>
          <a:xfrm>
            <a:off x="15890231" y="476163"/>
            <a:ext cx="1369070" cy="1669658"/>
            <a:chOff x="0" y="0"/>
            <a:chExt cx="1369069" cy="1669656"/>
          </a:xfrm>
        </p:grpSpPr>
        <p:pic>
          <p:nvPicPr>
            <p:cNvPr id="207" name="Google Shape;104;p2" descr="Google Shape;104;p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-1"/>
              <a:ext cx="843713" cy="84989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08" name="Google Shape;105;p2"/>
            <p:cNvSpPr txBox="1"/>
            <p:nvPr/>
          </p:nvSpPr>
          <p:spPr>
            <a:xfrm>
              <a:off x="-1" y="1036810"/>
              <a:ext cx="1369071" cy="63284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>
                <a:lnSpc>
                  <a:spcPct val="97944"/>
                </a:lnSpc>
                <a:defRPr sz="1500"/>
              </a:pPr>
              <a:r>
                <a:t>Российское</a:t>
              </a:r>
            </a:p>
            <a:p>
              <a:pPr>
                <a:lnSpc>
                  <a:spcPct val="97944"/>
                </a:lnSpc>
                <a:defRPr sz="1500"/>
              </a:pPr>
              <a:r>
                <a:t>общество</a:t>
              </a:r>
            </a:p>
            <a:p>
              <a:pPr>
                <a:lnSpc>
                  <a:spcPct val="97944"/>
                </a:lnSpc>
                <a:defRPr sz="1500"/>
              </a:pPr>
              <a:r>
                <a:t>Знание</a:t>
              </a:r>
            </a:p>
          </p:txBody>
        </p:sp>
      </p:grpSp>
      <p:sp>
        <p:nvSpPr>
          <p:cNvPr id="210" name="Google Shape;106;p2"/>
          <p:cNvSpPr txBox="1"/>
          <p:nvPr/>
        </p:nvSpPr>
        <p:spPr>
          <a:xfrm>
            <a:off x="6183013" y="1434377"/>
            <a:ext cx="5436973" cy="755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4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E3E5024A-CC52-02C2-FF2C-BBF76A2387DC}"/>
              </a:ext>
            </a:extLst>
          </p:cNvPr>
          <p:cNvSpPr/>
          <p:nvPr/>
        </p:nvSpPr>
        <p:spPr>
          <a:xfrm>
            <a:off x="549790" y="1939205"/>
            <a:ext cx="16024976" cy="8070290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4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Постсуицидальный кризис.</a:t>
            </a:r>
            <a:endParaRPr lang="ru-RU" sz="4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После неудачной попытки подросток испытывает: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•	стыд, чувство вины </a:t>
            </a:r>
            <a:r>
              <a:rPr lang="ru-RU" sz="40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(«я доставил всем неприятности», «я слабый, раз не смог умереть»</a:t>
            </a:r>
            <a:r>
              <a:rPr lang="ru-RU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);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•	ощущение собственной несостоятельности </a:t>
            </a:r>
            <a:r>
              <a:rPr lang="ru-RU" sz="40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(«даже это у меня не получилось»);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•	страх наказания и осуждения со стороны родителей, учителей, сверстников;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•	разочарование от того, что жизнь продолжается, и усиливающееся ощущение безысходности.</a:t>
            </a:r>
          </a:p>
        </p:txBody>
      </p:sp>
    </p:spTree>
    <p:extLst>
      <p:ext uri="{BB962C8B-B14F-4D97-AF65-F5344CB8AC3E}">
        <p14:creationId xmlns:p14="http://schemas.microsoft.com/office/powerpoint/2010/main" val="1681958804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C5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лок-схема: альтернативный процесс 1">
            <a:extLst>
              <a:ext uri="{FF2B5EF4-FFF2-40B4-BE49-F238E27FC236}">
                <a16:creationId xmlns:a16="http://schemas.microsoft.com/office/drawing/2014/main" id="{4D389283-A27B-DD3D-F9C9-7FE0FB3B95F9}"/>
              </a:ext>
            </a:extLst>
          </p:cNvPr>
          <p:cNvSpPr/>
          <p:nvPr/>
        </p:nvSpPr>
        <p:spPr>
          <a:xfrm>
            <a:off x="3770300" y="3836008"/>
            <a:ext cx="13692371" cy="6079416"/>
          </a:xfrm>
          <a:prstGeom prst="flowChartAlternateProcess">
            <a:avLst/>
          </a:prstGeom>
          <a:solidFill>
            <a:srgbClr val="EDE64A"/>
          </a:solidFill>
          <a:ln w="25400" cap="flat">
            <a:solidFill>
              <a:srgbClr val="EDE64A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grpSp>
        <p:nvGrpSpPr>
          <p:cNvPr id="215" name="Google Shape;179;p9"/>
          <p:cNvGrpSpPr/>
          <p:nvPr/>
        </p:nvGrpSpPr>
        <p:grpSpPr>
          <a:xfrm>
            <a:off x="16093600" y="523461"/>
            <a:ext cx="1369070" cy="1720354"/>
            <a:chOff x="0" y="0"/>
            <a:chExt cx="1369069" cy="1720353"/>
          </a:xfrm>
        </p:grpSpPr>
        <p:pic>
          <p:nvPicPr>
            <p:cNvPr id="213" name="Google Shape;180;p9" descr="Google Shape;180;p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-1"/>
              <a:ext cx="843713" cy="84989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14" name="Google Shape;181;p9"/>
            <p:cNvSpPr txBox="1"/>
            <p:nvPr/>
          </p:nvSpPr>
          <p:spPr>
            <a:xfrm>
              <a:off x="-1" y="1043953"/>
              <a:ext cx="1369071" cy="676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97944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5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rPr kumimoji="0" sz="15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"/>
                  <a:sym typeface="Montserrat"/>
                </a:rPr>
                <a:t>Российское</a:t>
              </a:r>
            </a:p>
            <a:p>
              <a:pPr marL="0" marR="0" lvl="0" indent="0" algn="l" defTabSz="914400" rtl="0" eaLnBrk="1" fontAlgn="auto" latinLnBrk="0" hangingPunct="0">
                <a:lnSpc>
                  <a:spcPct val="97944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5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rPr kumimoji="0" sz="15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"/>
                  <a:sym typeface="Montserrat"/>
                </a:rPr>
                <a:t>общество</a:t>
              </a:r>
            </a:p>
            <a:p>
              <a:pPr marL="0" marR="0" lvl="0" indent="0" algn="l" defTabSz="914400" rtl="0" eaLnBrk="1" fontAlgn="auto" latinLnBrk="0" hangingPunct="0">
                <a:lnSpc>
                  <a:spcPct val="97944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500">
                  <a:latin typeface="Montserrat SemiBold"/>
                  <a:ea typeface="Montserrat SemiBold"/>
                  <a:cs typeface="Montserrat SemiBold"/>
                  <a:sym typeface="Montserrat SemiBold"/>
                </a:defRPr>
              </a:pPr>
              <a:r>
                <a:rPr kumimoji="0" sz="15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SemiBold"/>
                  <a:sym typeface="Montserrat SemiBold"/>
                </a:rPr>
                <a:t>Знание</a:t>
              </a:r>
            </a:p>
          </p:txBody>
        </p:sp>
      </p:grpSp>
      <p:pic>
        <p:nvPicPr>
          <p:cNvPr id="216" name="Google Shape;182;p9" descr="Google Shape;182;p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486" y="130896"/>
            <a:ext cx="8541901" cy="3496486"/>
          </a:xfrm>
          <a:prstGeom prst="rect">
            <a:avLst/>
          </a:prstGeom>
          <a:ln w="12700">
            <a:miter lim="400000"/>
          </a:ln>
        </p:spPr>
      </p:pic>
      <p:sp>
        <p:nvSpPr>
          <p:cNvPr id="217" name="Google Shape;183;p9"/>
          <p:cNvSpPr txBox="1"/>
          <p:nvPr/>
        </p:nvSpPr>
        <p:spPr>
          <a:xfrm>
            <a:off x="668787" y="431442"/>
            <a:ext cx="8541901" cy="31959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/>
            </a:pPr>
            <a:r>
              <a:rPr lang="ru-RU" sz="4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</a:t>
            </a:r>
            <a:r>
              <a:rPr lang="ru-RU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аиболее опасным </a:t>
            </a:r>
            <a:r>
              <a:rPr lang="ru-RU" sz="4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0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/>
            </a:pPr>
            <a:r>
              <a:rPr lang="ru-RU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периодом для повторного суицида являются первые 2–3 месяца</a:t>
            </a:r>
            <a:r>
              <a:rPr lang="ru-RU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после первой попытки</a:t>
            </a:r>
            <a:endParaRPr kumimoji="0" sz="4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Times New Roman"/>
            </a:endParaRPr>
          </a:p>
        </p:txBody>
      </p:sp>
      <p:sp>
        <p:nvSpPr>
          <p:cNvPr id="219" name="Google Shape;185;p9"/>
          <p:cNvSpPr txBox="1"/>
          <p:nvPr/>
        </p:nvSpPr>
        <p:spPr>
          <a:xfrm>
            <a:off x="4423720" y="3841421"/>
            <a:ext cx="13304033" cy="6155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sz="4600" b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>
              <a:buNone/>
            </a:pPr>
            <a:r>
              <a:rPr lang="ru-RU" sz="4000" b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Сразу после случившегося подросток часто оказывается в центре внимания: родители, друзья, педагоги уделяют ему повышенную заботу, создается впечатление, что он любим </a:t>
            </a:r>
          </a:p>
          <a:p>
            <a:pPr>
              <a:buNone/>
            </a:pPr>
            <a:r>
              <a:rPr lang="ru-RU" sz="4000" b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важен. Однако постепенно жизнь окружающих возвращается в привычное русло, и внимание снижается. Подросток же восстанавливается эмоционально гораздо медленнее. Его страхи, конфликты и внутренние трудности, подтолкнувшие к попытке, никуда не исчезают. Наоборот, может возникнуть ощущение, что его вновь «оставили одного».</a:t>
            </a:r>
            <a:endParaRPr lang="ru-RU" sz="4000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C5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102;p2" descr="Google Shape;102;p2"/>
          <p:cNvPicPr>
            <a:picLocks noChangeAspect="1"/>
          </p:cNvPicPr>
          <p:nvPr/>
        </p:nvPicPr>
        <p:blipFill rotWithShape="1">
          <a:blip r:embed="rId2"/>
          <a:srcRect l="29905"/>
          <a:stretch/>
        </p:blipFill>
        <p:spPr>
          <a:xfrm>
            <a:off x="0" y="-1015013"/>
            <a:ext cx="11930362" cy="1079178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09" name="Google Shape;103;p2"/>
          <p:cNvGrpSpPr/>
          <p:nvPr/>
        </p:nvGrpSpPr>
        <p:grpSpPr>
          <a:xfrm>
            <a:off x="15890231" y="476163"/>
            <a:ext cx="1369070" cy="1669658"/>
            <a:chOff x="0" y="0"/>
            <a:chExt cx="1369069" cy="1669656"/>
          </a:xfrm>
        </p:grpSpPr>
        <p:pic>
          <p:nvPicPr>
            <p:cNvPr id="207" name="Google Shape;104;p2" descr="Google Shape;104;p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-1"/>
              <a:ext cx="843713" cy="84989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08" name="Google Shape;105;p2"/>
            <p:cNvSpPr txBox="1"/>
            <p:nvPr/>
          </p:nvSpPr>
          <p:spPr>
            <a:xfrm>
              <a:off x="-1" y="1036810"/>
              <a:ext cx="1369071" cy="63284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>
                <a:lnSpc>
                  <a:spcPct val="97944"/>
                </a:lnSpc>
                <a:defRPr sz="1500"/>
              </a:pPr>
              <a:r>
                <a:t>Российское</a:t>
              </a:r>
            </a:p>
            <a:p>
              <a:pPr>
                <a:lnSpc>
                  <a:spcPct val="97944"/>
                </a:lnSpc>
                <a:defRPr sz="1500"/>
              </a:pPr>
              <a:r>
                <a:t>общество</a:t>
              </a:r>
            </a:p>
            <a:p>
              <a:pPr>
                <a:lnSpc>
                  <a:spcPct val="97944"/>
                </a:lnSpc>
                <a:defRPr sz="1500"/>
              </a:pPr>
              <a:r>
                <a:t>Знание</a:t>
              </a:r>
            </a:p>
          </p:txBody>
        </p:sp>
      </p:grpSp>
      <p:sp>
        <p:nvSpPr>
          <p:cNvPr id="210" name="Google Shape;106;p2"/>
          <p:cNvSpPr txBox="1"/>
          <p:nvPr/>
        </p:nvSpPr>
        <p:spPr>
          <a:xfrm>
            <a:off x="332034" y="2264549"/>
            <a:ext cx="11496180" cy="73866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marL="571500" indent="-571500" algn="just">
              <a:buFont typeface="Arial" panose="020B0604020202020204" pitchFamily="34" charset="0"/>
              <a:buChar char="•"/>
              <a:defRPr sz="3700">
                <a:latin typeface="Calibri"/>
                <a:ea typeface="Calibri"/>
                <a:cs typeface="Calibri"/>
                <a:sym typeface="Calibri"/>
              </a:defRPr>
            </a:pPr>
            <a:r>
              <a:rPr lang="ru-RU" sz="4800" dirty="0"/>
              <a:t>продолжать поддержку не только в первые дни, но и в течение нескольких месяцев;</a:t>
            </a:r>
          </a:p>
          <a:p>
            <a:pPr marL="571500" indent="-571500" algn="just">
              <a:buFont typeface="Arial" panose="020B0604020202020204" pitchFamily="34" charset="0"/>
              <a:buChar char="•"/>
              <a:defRPr sz="3700">
                <a:latin typeface="Calibri"/>
                <a:ea typeface="Calibri"/>
                <a:cs typeface="Calibri"/>
                <a:sym typeface="Calibri"/>
              </a:defRPr>
            </a:pPr>
            <a:r>
              <a:rPr lang="ru-RU" sz="4800" dirty="0"/>
              <a:t>вовлекать подростка в терапевтический процесс, помогая ему находить новые способы решения проблем;</a:t>
            </a:r>
          </a:p>
          <a:p>
            <a:pPr marL="571500" indent="-571500" algn="just">
              <a:buFont typeface="Arial" panose="020B0604020202020204" pitchFamily="34" charset="0"/>
              <a:buChar char="•"/>
              <a:defRPr sz="3700">
                <a:latin typeface="Calibri"/>
                <a:ea typeface="Calibri"/>
                <a:cs typeface="Calibri"/>
                <a:sym typeface="Calibri"/>
              </a:defRPr>
            </a:pPr>
            <a:r>
              <a:rPr lang="ru-RU" sz="4800" dirty="0"/>
              <a:t>исключить доступ к потенциально опасным средствам;</a:t>
            </a:r>
          </a:p>
          <a:p>
            <a:pPr marL="571500" indent="-571500" algn="just">
              <a:buFont typeface="Arial" panose="020B0604020202020204" pitchFamily="34" charset="0"/>
              <a:buChar char="•"/>
              <a:defRPr sz="3700">
                <a:latin typeface="Calibri"/>
                <a:ea typeface="Calibri"/>
                <a:cs typeface="Calibri"/>
                <a:sym typeface="Calibri"/>
              </a:defRPr>
            </a:pPr>
            <a:r>
              <a:rPr lang="ru-RU" sz="4800" dirty="0"/>
              <a:t>работать не только с самим подростком, но и с семьей.</a:t>
            </a:r>
          </a:p>
        </p:txBody>
      </p:sp>
      <p:sp>
        <p:nvSpPr>
          <p:cNvPr id="211" name="О ГЕНДЕРНОМ ВОСПИТАНИИ ДЕТЕЙ В СЕМЬЕ"/>
          <p:cNvSpPr txBox="1"/>
          <p:nvPr/>
        </p:nvSpPr>
        <p:spPr>
          <a:xfrm>
            <a:off x="-197708" y="635813"/>
            <a:ext cx="13047584" cy="1754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indent="342900" algn="just">
              <a:defRPr sz="4500" b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algn="l">
              <a:defRPr b="0"/>
            </a:pPr>
            <a:r>
              <a:rPr lang="ru-RU" sz="5400" b="1" dirty="0"/>
              <a:t>Задача взрослых и </a:t>
            </a:r>
          </a:p>
          <a:p>
            <a:pPr algn="l">
              <a:defRPr b="0"/>
            </a:pPr>
            <a:r>
              <a:rPr lang="ru-RU" sz="5400" b="1" dirty="0"/>
              <a:t>специалистов на этом этапе:</a:t>
            </a:r>
            <a:endParaRPr sz="5400" b="1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B40D78D-02C6-FF4A-D15E-B1AB6A0FB6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40048" y="2906741"/>
            <a:ext cx="5872093" cy="5020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897083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C954DA00-2C18-E5F0-9ACB-DE67E0095F96}"/>
              </a:ext>
            </a:extLst>
          </p:cNvPr>
          <p:cNvSpPr/>
          <p:nvPr/>
        </p:nvSpPr>
        <p:spPr>
          <a:xfrm>
            <a:off x="2094287" y="1567415"/>
            <a:ext cx="13102931" cy="7457356"/>
          </a:xfrm>
          <a:prstGeom prst="roundRect">
            <a:avLst/>
          </a:prstGeom>
          <a:solidFill>
            <a:srgbClr val="4DC5F4"/>
          </a:solidFill>
          <a:ln w="25400" cap="flat">
            <a:solidFill>
              <a:srgbClr val="4DC5F4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72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Постсуицидальный период </a:t>
            </a:r>
            <a:r>
              <a:rPr kumimoji="0" lang="ru-RU" sz="7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— это «окно риска», но одновременно и </a:t>
            </a:r>
            <a:r>
              <a:rPr kumimoji="0" lang="ru-RU" sz="7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FillTx/>
                <a:latin typeface="+mn-lt"/>
                <a:ea typeface="+mn-ea"/>
                <a:cs typeface="+mn-cs"/>
                <a:sym typeface="Arial"/>
              </a:rPr>
              <a:t>«окно возможностей»</a:t>
            </a:r>
            <a:r>
              <a:rPr kumimoji="0" lang="ru-RU" sz="7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, когда грамотная поддержка может спасти жизнь.</a:t>
            </a:r>
          </a:p>
        </p:txBody>
      </p:sp>
      <p:grpSp>
        <p:nvGrpSpPr>
          <p:cNvPr id="167" name="Google Shape;120;p4"/>
          <p:cNvGrpSpPr/>
          <p:nvPr/>
        </p:nvGrpSpPr>
        <p:grpSpPr>
          <a:xfrm>
            <a:off x="16093600" y="523461"/>
            <a:ext cx="1369070" cy="1720354"/>
            <a:chOff x="0" y="0"/>
            <a:chExt cx="1369069" cy="1720353"/>
          </a:xfrm>
        </p:grpSpPr>
        <p:pic>
          <p:nvPicPr>
            <p:cNvPr id="165" name="Google Shape;121;p4" descr="Google Shape;121;p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-1"/>
              <a:ext cx="843713" cy="84989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66" name="Google Shape;122;p4"/>
            <p:cNvSpPr txBox="1"/>
            <p:nvPr/>
          </p:nvSpPr>
          <p:spPr>
            <a:xfrm>
              <a:off x="-1" y="1043953"/>
              <a:ext cx="1369071" cy="676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>
                <a:lnSpc>
                  <a:spcPct val="97944"/>
                </a:lnSpc>
                <a:defRPr sz="15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Российское</a:t>
              </a:r>
            </a:p>
            <a:p>
              <a:pPr>
                <a:lnSpc>
                  <a:spcPct val="97944"/>
                </a:lnSpc>
                <a:defRPr sz="15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общество</a:t>
              </a:r>
            </a:p>
            <a:p>
              <a:pPr>
                <a:lnSpc>
                  <a:spcPct val="97944"/>
                </a:lnSpc>
                <a:defRPr sz="1500">
                  <a:latin typeface="Montserrat SemiBold"/>
                  <a:ea typeface="Montserrat SemiBold"/>
                  <a:cs typeface="Montserrat SemiBold"/>
                  <a:sym typeface="Montserrat SemiBold"/>
                </a:defRPr>
              </a:pPr>
              <a:r>
                <a:t>Знание</a:t>
              </a:r>
            </a:p>
          </p:txBody>
        </p:sp>
      </p:grpSp>
      <p:sp>
        <p:nvSpPr>
          <p:cNvPr id="169" name="Google Shape;124;p4"/>
          <p:cNvSpPr txBox="1"/>
          <p:nvPr/>
        </p:nvSpPr>
        <p:spPr>
          <a:xfrm>
            <a:off x="2367842" y="2528154"/>
            <a:ext cx="13825871" cy="692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37000"/>
              </a:lnSpc>
              <a:defRPr sz="4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4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2454682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C5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102;p2" descr="Google Shape;102;p2"/>
          <p:cNvPicPr>
            <a:picLocks noChangeAspect="1"/>
          </p:cNvPicPr>
          <p:nvPr/>
        </p:nvPicPr>
        <p:blipFill rotWithShape="1">
          <a:blip r:embed="rId2"/>
          <a:srcRect l="29905" b="8869"/>
          <a:stretch/>
        </p:blipFill>
        <p:spPr>
          <a:xfrm>
            <a:off x="0" y="-630195"/>
            <a:ext cx="17259302" cy="1091719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09" name="Google Shape;103;p2"/>
          <p:cNvGrpSpPr/>
          <p:nvPr/>
        </p:nvGrpSpPr>
        <p:grpSpPr>
          <a:xfrm>
            <a:off x="15890231" y="476163"/>
            <a:ext cx="1369070" cy="1669658"/>
            <a:chOff x="0" y="0"/>
            <a:chExt cx="1369069" cy="1669656"/>
          </a:xfrm>
        </p:grpSpPr>
        <p:pic>
          <p:nvPicPr>
            <p:cNvPr id="207" name="Google Shape;104;p2" descr="Google Shape;104;p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-1"/>
              <a:ext cx="843713" cy="84989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08" name="Google Shape;105;p2"/>
            <p:cNvSpPr txBox="1"/>
            <p:nvPr/>
          </p:nvSpPr>
          <p:spPr>
            <a:xfrm>
              <a:off x="-1" y="1036810"/>
              <a:ext cx="1369071" cy="63284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>
                <a:lnSpc>
                  <a:spcPct val="97944"/>
                </a:lnSpc>
                <a:defRPr sz="1500"/>
              </a:pPr>
              <a:r>
                <a:t>Российское</a:t>
              </a:r>
            </a:p>
            <a:p>
              <a:pPr>
                <a:lnSpc>
                  <a:spcPct val="97944"/>
                </a:lnSpc>
                <a:defRPr sz="1500"/>
              </a:pPr>
              <a:r>
                <a:t>общество</a:t>
              </a:r>
            </a:p>
            <a:p>
              <a:pPr>
                <a:lnSpc>
                  <a:spcPct val="97944"/>
                </a:lnSpc>
                <a:defRPr sz="1500"/>
              </a:pPr>
              <a:r>
                <a:t>Знание</a:t>
              </a:r>
            </a:p>
          </p:txBody>
        </p:sp>
      </p:grpSp>
      <p:sp>
        <p:nvSpPr>
          <p:cNvPr id="210" name="Google Shape;106;p2"/>
          <p:cNvSpPr txBox="1"/>
          <p:nvPr/>
        </p:nvSpPr>
        <p:spPr>
          <a:xfrm>
            <a:off x="377991" y="2523092"/>
            <a:ext cx="16503320" cy="73866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lvl="0" algn="just"/>
            <a:r>
              <a:rPr lang="ru-RU" sz="4000" b="1" dirty="0">
                <a:latin typeface="Calibri" panose="020F0502020204030204" pitchFamily="34" charset="0"/>
                <a:cs typeface="Calibri" panose="020F0502020204030204" pitchFamily="34" charset="0"/>
              </a:rPr>
              <a:t>Поведенческие: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ru-RU" sz="4000" dirty="0">
                <a:latin typeface="Calibri" panose="020F0502020204030204" pitchFamily="34" charset="0"/>
                <a:cs typeface="Calibri" panose="020F0502020204030204" pitchFamily="34" charset="0"/>
              </a:rPr>
              <a:t>резкое снижение интереса к учебе, увлечениям, спорту;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ru-RU" sz="4000" dirty="0">
                <a:latin typeface="Calibri" panose="020F0502020204030204" pitchFamily="34" charset="0"/>
                <a:cs typeface="Calibri" panose="020F0502020204030204" pitchFamily="34" charset="0"/>
              </a:rPr>
              <a:t>изменение привычек (например, несоблюдение правил личной гигиены, ухода за внешностью);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ru-RU" sz="4000" dirty="0">
                <a:latin typeface="Calibri" panose="020F0502020204030204" pitchFamily="34" charset="0"/>
                <a:cs typeface="Calibri" panose="020F0502020204030204" pitchFamily="34" charset="0"/>
              </a:rPr>
              <a:t>изоляция от друзей, семьи, избегание привычных компаний;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ru-RU" sz="4000" dirty="0">
                <a:latin typeface="Calibri" panose="020F0502020204030204" pitchFamily="34" charset="0"/>
                <a:cs typeface="Calibri" panose="020F0502020204030204" pitchFamily="34" charset="0"/>
              </a:rPr>
              <a:t>раздача значимых личных вещей, «приведение дел в порядок», срочное урегулирование конфликтов;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ru-RU" sz="4000" dirty="0">
                <a:latin typeface="Calibri" panose="020F0502020204030204" pitchFamily="34" charset="0"/>
                <a:cs typeface="Calibri" panose="020F0502020204030204" pitchFamily="34" charset="0"/>
              </a:rPr>
              <a:t>частое прослушивание траурной или печальной музыки, навязчивое увлечение темами смерти (рисунки, книги, фильмы, посты в соцсетях);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ru-RU" sz="4000" dirty="0">
                <a:latin typeface="Calibri" panose="020F0502020204030204" pitchFamily="34" charset="0"/>
                <a:cs typeface="Calibri" panose="020F0502020204030204" pitchFamily="34" charset="0"/>
              </a:rPr>
              <a:t>самоповреждения (порезы, ожоги, нанесение себе травм);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ru-RU" sz="4000" dirty="0">
                <a:latin typeface="Calibri" panose="020F0502020204030204" pitchFamily="34" charset="0"/>
                <a:cs typeface="Calibri" panose="020F0502020204030204" pitchFamily="34" charset="0"/>
              </a:rPr>
              <a:t>употребление алкоголя, наркотиков, рискованное или агрессивное поведение. </a:t>
            </a:r>
          </a:p>
        </p:txBody>
      </p:sp>
      <p:sp>
        <p:nvSpPr>
          <p:cNvPr id="2" name="О ГЕНДЕРНОМ ВОСПИТАНИИ ДЕТЕЙ В СЕМЬЕ">
            <a:extLst>
              <a:ext uri="{FF2B5EF4-FFF2-40B4-BE49-F238E27FC236}">
                <a16:creationId xmlns:a16="http://schemas.microsoft.com/office/drawing/2014/main" id="{65094DB0-15FB-2C34-E57C-EB77E542E66C}"/>
              </a:ext>
            </a:extLst>
          </p:cNvPr>
          <p:cNvSpPr txBox="1"/>
          <p:nvPr/>
        </p:nvSpPr>
        <p:spPr>
          <a:xfrm>
            <a:off x="377991" y="1411131"/>
            <a:ext cx="13047584" cy="9694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indent="342900" algn="just">
              <a:defRPr sz="4500" b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1">
              <a:defRPr b="0"/>
            </a:pPr>
            <a:r>
              <a:rPr lang="ru-RU" sz="5700" b="1" dirty="0">
                <a:latin typeface="Calibri" panose="020F0502020204030204" pitchFamily="34" charset="0"/>
                <a:cs typeface="Calibri" panose="020F0502020204030204" pitchFamily="34" charset="0"/>
              </a:rPr>
              <a:t>Признаки возможного суицида</a:t>
            </a:r>
          </a:p>
        </p:txBody>
      </p:sp>
    </p:spTree>
    <p:extLst>
      <p:ext uri="{BB962C8B-B14F-4D97-AF65-F5344CB8AC3E}">
        <p14:creationId xmlns:p14="http://schemas.microsoft.com/office/powerpoint/2010/main" val="1489187166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C5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102;p2" descr="Google Shape;102;p2"/>
          <p:cNvPicPr>
            <a:picLocks noChangeAspect="1"/>
          </p:cNvPicPr>
          <p:nvPr/>
        </p:nvPicPr>
        <p:blipFill rotWithShape="1">
          <a:blip r:embed="rId2"/>
          <a:srcRect l="29905" b="8869"/>
          <a:stretch/>
        </p:blipFill>
        <p:spPr>
          <a:xfrm>
            <a:off x="0" y="-630195"/>
            <a:ext cx="17259302" cy="1091719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09" name="Google Shape;103;p2"/>
          <p:cNvGrpSpPr/>
          <p:nvPr/>
        </p:nvGrpSpPr>
        <p:grpSpPr>
          <a:xfrm>
            <a:off x="15890231" y="476163"/>
            <a:ext cx="1369070" cy="1669658"/>
            <a:chOff x="0" y="0"/>
            <a:chExt cx="1369069" cy="1669656"/>
          </a:xfrm>
        </p:grpSpPr>
        <p:pic>
          <p:nvPicPr>
            <p:cNvPr id="207" name="Google Shape;104;p2" descr="Google Shape;104;p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-1"/>
              <a:ext cx="843713" cy="84989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08" name="Google Shape;105;p2"/>
            <p:cNvSpPr txBox="1"/>
            <p:nvPr/>
          </p:nvSpPr>
          <p:spPr>
            <a:xfrm>
              <a:off x="-1" y="1036810"/>
              <a:ext cx="1369071" cy="63284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>
                <a:lnSpc>
                  <a:spcPct val="97944"/>
                </a:lnSpc>
                <a:defRPr sz="1500"/>
              </a:pPr>
              <a:r>
                <a:t>Российское</a:t>
              </a:r>
            </a:p>
            <a:p>
              <a:pPr>
                <a:lnSpc>
                  <a:spcPct val="97944"/>
                </a:lnSpc>
                <a:defRPr sz="1500"/>
              </a:pPr>
              <a:r>
                <a:t>общество</a:t>
              </a:r>
            </a:p>
            <a:p>
              <a:pPr>
                <a:lnSpc>
                  <a:spcPct val="97944"/>
                </a:lnSpc>
                <a:defRPr sz="1500"/>
              </a:pPr>
              <a:r>
                <a:t>Знание</a:t>
              </a:r>
            </a:p>
          </p:txBody>
        </p:sp>
      </p:grpSp>
      <p:sp>
        <p:nvSpPr>
          <p:cNvPr id="210" name="Google Shape;106;p2"/>
          <p:cNvSpPr txBox="1"/>
          <p:nvPr/>
        </p:nvSpPr>
        <p:spPr>
          <a:xfrm>
            <a:off x="377991" y="2523092"/>
            <a:ext cx="16503320" cy="74789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lvl="0" algn="just"/>
            <a:r>
              <a:rPr lang="ru-RU" sz="5400" b="1" dirty="0">
                <a:latin typeface="Calibri" panose="020F0502020204030204" pitchFamily="34" charset="0"/>
                <a:cs typeface="Calibri" panose="020F0502020204030204" pitchFamily="34" charset="0"/>
              </a:rPr>
              <a:t>Эмоциональные:</a:t>
            </a:r>
          </a:p>
          <a:p>
            <a:pPr marL="571500" lvl="0" indent="-571500" algn="just">
              <a:buFont typeface="Arial" panose="020B0604020202020204" pitchFamily="34" charset="0"/>
              <a:buChar char="•"/>
            </a:pPr>
            <a:r>
              <a:rPr lang="ru-RU" sz="5400" dirty="0">
                <a:latin typeface="Calibri" panose="020F0502020204030204" pitchFamily="34" charset="0"/>
                <a:cs typeface="Calibri" panose="020F0502020204030204" pitchFamily="34" charset="0"/>
              </a:rPr>
              <a:t>депрессивное настроение;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ru-RU" sz="5400" dirty="0">
                <a:latin typeface="Calibri" panose="020F0502020204030204" pitchFamily="34" charset="0"/>
                <a:cs typeface="Calibri" panose="020F0502020204030204" pitchFamily="34" charset="0"/>
              </a:rPr>
              <a:t>длительное чувство безнадежности, бессмысленности жизни, беспомощности;</a:t>
            </a:r>
          </a:p>
          <a:p>
            <a:pPr marL="571500" lvl="0" indent="-571500" algn="just">
              <a:buFont typeface="Arial" panose="020B0604020202020204" pitchFamily="34" charset="0"/>
              <a:buChar char="•"/>
            </a:pPr>
            <a:r>
              <a:rPr lang="ru-RU" sz="5400" dirty="0">
                <a:latin typeface="Calibri" panose="020F0502020204030204" pitchFamily="34" charset="0"/>
                <a:cs typeface="Calibri" panose="020F0502020204030204" pitchFamily="34" charset="0"/>
              </a:rPr>
              <a:t>повышенная раздражительность, агрессия или, наоборот, апатия;</a:t>
            </a:r>
          </a:p>
          <a:p>
            <a:pPr marL="571500" lvl="0" indent="-571500" algn="just">
              <a:buFont typeface="Arial" panose="020B0604020202020204" pitchFamily="34" charset="0"/>
              <a:buChar char="•"/>
            </a:pPr>
            <a:r>
              <a:rPr lang="ru-RU" sz="5400" dirty="0">
                <a:latin typeface="Calibri" panose="020F0502020204030204" pitchFamily="34" charset="0"/>
                <a:cs typeface="Calibri" panose="020F0502020204030204" pitchFamily="34" charset="0"/>
              </a:rPr>
              <a:t>чувство вины, стыда, собственной ненужности;</a:t>
            </a:r>
          </a:p>
          <a:p>
            <a:pPr marL="571500" lvl="0" indent="-571500" algn="just">
              <a:buFont typeface="Arial" panose="020B0604020202020204" pitchFamily="34" charset="0"/>
              <a:buChar char="•"/>
            </a:pPr>
            <a:r>
              <a:rPr lang="ru-RU" sz="5400" dirty="0">
                <a:latin typeface="Calibri" panose="020F0502020204030204" pitchFamily="34" charset="0"/>
                <a:cs typeface="Calibri" panose="020F0502020204030204" pitchFamily="34" charset="0"/>
              </a:rPr>
              <a:t>потеря способности радоваться, отсутствие планов на будущее.</a:t>
            </a:r>
          </a:p>
        </p:txBody>
      </p:sp>
      <p:sp>
        <p:nvSpPr>
          <p:cNvPr id="2" name="О ГЕНДЕРНОМ ВОСПИТАНИИ ДЕТЕЙ В СЕМЬЕ">
            <a:extLst>
              <a:ext uri="{FF2B5EF4-FFF2-40B4-BE49-F238E27FC236}">
                <a16:creationId xmlns:a16="http://schemas.microsoft.com/office/drawing/2014/main" id="{65094DB0-15FB-2C34-E57C-EB77E542E66C}"/>
              </a:ext>
            </a:extLst>
          </p:cNvPr>
          <p:cNvSpPr txBox="1"/>
          <p:nvPr/>
        </p:nvSpPr>
        <p:spPr>
          <a:xfrm>
            <a:off x="377991" y="1439830"/>
            <a:ext cx="13047584" cy="9694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indent="342900" algn="just">
              <a:defRPr sz="4500" b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1">
              <a:defRPr b="0"/>
            </a:pPr>
            <a:r>
              <a:rPr lang="ru-RU" sz="5700" b="1" dirty="0">
                <a:latin typeface="Calibri" panose="020F0502020204030204" pitchFamily="34" charset="0"/>
                <a:cs typeface="Calibri" panose="020F0502020204030204" pitchFamily="34" charset="0"/>
              </a:rPr>
              <a:t>Признаки возможного суицида</a:t>
            </a:r>
          </a:p>
        </p:txBody>
      </p:sp>
    </p:spTree>
    <p:extLst>
      <p:ext uri="{BB962C8B-B14F-4D97-AF65-F5344CB8AC3E}">
        <p14:creationId xmlns:p14="http://schemas.microsoft.com/office/powerpoint/2010/main" val="4148905898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C5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102;p2" descr="Google Shape;102;p2"/>
          <p:cNvPicPr>
            <a:picLocks noChangeAspect="1"/>
          </p:cNvPicPr>
          <p:nvPr/>
        </p:nvPicPr>
        <p:blipFill rotWithShape="1">
          <a:blip r:embed="rId2"/>
          <a:srcRect l="29905" b="8869"/>
          <a:stretch/>
        </p:blipFill>
        <p:spPr>
          <a:xfrm>
            <a:off x="0" y="-630195"/>
            <a:ext cx="17259302" cy="1091719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09" name="Google Shape;103;p2"/>
          <p:cNvGrpSpPr/>
          <p:nvPr/>
        </p:nvGrpSpPr>
        <p:grpSpPr>
          <a:xfrm>
            <a:off x="15890231" y="476163"/>
            <a:ext cx="1369070" cy="1669658"/>
            <a:chOff x="0" y="0"/>
            <a:chExt cx="1369069" cy="1669656"/>
          </a:xfrm>
        </p:grpSpPr>
        <p:pic>
          <p:nvPicPr>
            <p:cNvPr id="207" name="Google Shape;104;p2" descr="Google Shape;104;p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-1"/>
              <a:ext cx="843713" cy="84989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08" name="Google Shape;105;p2"/>
            <p:cNvSpPr txBox="1"/>
            <p:nvPr/>
          </p:nvSpPr>
          <p:spPr>
            <a:xfrm>
              <a:off x="-1" y="1036810"/>
              <a:ext cx="1369071" cy="63284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>
                <a:lnSpc>
                  <a:spcPct val="97944"/>
                </a:lnSpc>
                <a:defRPr sz="1500"/>
              </a:pPr>
              <a:r>
                <a:t>Российское</a:t>
              </a:r>
            </a:p>
            <a:p>
              <a:pPr>
                <a:lnSpc>
                  <a:spcPct val="97944"/>
                </a:lnSpc>
                <a:defRPr sz="1500"/>
              </a:pPr>
              <a:r>
                <a:t>общество</a:t>
              </a:r>
            </a:p>
            <a:p>
              <a:pPr>
                <a:lnSpc>
                  <a:spcPct val="97944"/>
                </a:lnSpc>
                <a:defRPr sz="1500"/>
              </a:pPr>
              <a:r>
                <a:t>Знание</a:t>
              </a:r>
            </a:p>
          </p:txBody>
        </p:sp>
      </p:grpSp>
      <p:sp>
        <p:nvSpPr>
          <p:cNvPr id="210" name="Google Shape;106;p2"/>
          <p:cNvSpPr txBox="1"/>
          <p:nvPr/>
        </p:nvSpPr>
        <p:spPr>
          <a:xfrm>
            <a:off x="377991" y="2523092"/>
            <a:ext cx="16503320" cy="73866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lvl="0" algn="just"/>
            <a:r>
              <a:rPr lang="ru-RU" sz="4800" b="1" dirty="0">
                <a:latin typeface="Calibri" panose="020F0502020204030204" pitchFamily="34" charset="0"/>
                <a:cs typeface="Calibri" panose="020F0502020204030204" pitchFamily="34" charset="0"/>
              </a:rPr>
              <a:t>Коммуникативные сигналы</a:t>
            </a:r>
          </a:p>
          <a:p>
            <a:pPr marL="685800" lvl="0" indent="-685800" algn="just">
              <a:buFont typeface="Arial" panose="020B0604020202020204" pitchFamily="34" charset="0"/>
              <a:buChar char="•"/>
            </a:pPr>
            <a:r>
              <a:rPr lang="ru-RU" sz="4800" dirty="0">
                <a:latin typeface="Calibri" panose="020F0502020204030204" pitchFamily="34" charset="0"/>
                <a:cs typeface="Calibri" panose="020F0502020204030204" pitchFamily="34" charset="0"/>
              </a:rPr>
              <a:t>прямые высказывания: «я больше так не могу», «лучше умереть, чем терпеть это», «я всем мешаю», «лучше бы меня не было»;</a:t>
            </a:r>
          </a:p>
          <a:p>
            <a:pPr marL="685800" lvl="0" indent="-685800" algn="just">
              <a:buFont typeface="Arial" panose="020B0604020202020204" pitchFamily="34" charset="0"/>
              <a:buChar char="•"/>
            </a:pPr>
            <a:r>
              <a:rPr lang="ru-RU" sz="4800" dirty="0">
                <a:latin typeface="Calibri" panose="020F0502020204030204" pitchFamily="34" charset="0"/>
                <a:cs typeface="Calibri" panose="020F0502020204030204" pitchFamily="34" charset="0"/>
              </a:rPr>
              <a:t>косвенные намеки: «скоро вы от меня отдохнете», «я больше не буду проблемой»;</a:t>
            </a:r>
          </a:p>
          <a:p>
            <a:pPr marL="685800" lvl="0" indent="-685800" algn="just">
              <a:buFont typeface="Arial" panose="020B0604020202020204" pitchFamily="34" charset="0"/>
              <a:buChar char="•"/>
            </a:pPr>
            <a:r>
              <a:rPr lang="ru-RU" sz="4800" dirty="0">
                <a:latin typeface="Calibri" panose="020F0502020204030204" pitchFamily="34" charset="0"/>
                <a:cs typeface="Calibri" panose="020F0502020204030204" pitchFamily="34" charset="0"/>
              </a:rPr>
              <a:t>активность в соцсетях с намеками на прощание, публикации на тему смерти или ухода;</a:t>
            </a:r>
          </a:p>
          <a:p>
            <a:pPr marL="685800" lvl="0" indent="-685800" algn="just">
              <a:buFont typeface="Arial" panose="020B0604020202020204" pitchFamily="34" charset="0"/>
              <a:buChar char="•"/>
            </a:pPr>
            <a:r>
              <a:rPr lang="ru-RU" sz="4800" dirty="0">
                <a:latin typeface="Calibri" panose="020F0502020204030204" pitchFamily="34" charset="0"/>
                <a:cs typeface="Calibri" panose="020F0502020204030204" pitchFamily="34" charset="0"/>
              </a:rPr>
              <a:t>умолчания и уход от разговоров о будущем, нежелание строить планы.</a:t>
            </a:r>
          </a:p>
        </p:txBody>
      </p:sp>
      <p:sp>
        <p:nvSpPr>
          <p:cNvPr id="2" name="О ГЕНДЕРНОМ ВОСПИТАНИИ ДЕТЕЙ В СЕМЬЕ">
            <a:extLst>
              <a:ext uri="{FF2B5EF4-FFF2-40B4-BE49-F238E27FC236}">
                <a16:creationId xmlns:a16="http://schemas.microsoft.com/office/drawing/2014/main" id="{65094DB0-15FB-2C34-E57C-EB77E542E66C}"/>
              </a:ext>
            </a:extLst>
          </p:cNvPr>
          <p:cNvSpPr txBox="1"/>
          <p:nvPr/>
        </p:nvSpPr>
        <p:spPr>
          <a:xfrm>
            <a:off x="377991" y="1439830"/>
            <a:ext cx="13047584" cy="9694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indent="342900" algn="just">
              <a:defRPr sz="4500" b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1">
              <a:defRPr b="0"/>
            </a:pPr>
            <a:r>
              <a:rPr lang="ru-RU" sz="5700" b="1" dirty="0">
                <a:latin typeface="Calibri" panose="020F0502020204030204" pitchFamily="34" charset="0"/>
                <a:cs typeface="Calibri" panose="020F0502020204030204" pitchFamily="34" charset="0"/>
              </a:rPr>
              <a:t>Признаки возможного суицида</a:t>
            </a:r>
          </a:p>
        </p:txBody>
      </p:sp>
    </p:spTree>
    <p:extLst>
      <p:ext uri="{BB962C8B-B14F-4D97-AF65-F5344CB8AC3E}">
        <p14:creationId xmlns:p14="http://schemas.microsoft.com/office/powerpoint/2010/main" val="2729863729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Google Shape;120;p4"/>
          <p:cNvGrpSpPr/>
          <p:nvPr/>
        </p:nvGrpSpPr>
        <p:grpSpPr>
          <a:xfrm>
            <a:off x="16093600" y="523461"/>
            <a:ext cx="1369070" cy="1720354"/>
            <a:chOff x="0" y="0"/>
            <a:chExt cx="1369069" cy="1720353"/>
          </a:xfrm>
        </p:grpSpPr>
        <p:pic>
          <p:nvPicPr>
            <p:cNvPr id="165" name="Google Shape;121;p4" descr="Google Shape;121;p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-1"/>
              <a:ext cx="843713" cy="84989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66" name="Google Shape;122;p4"/>
            <p:cNvSpPr txBox="1"/>
            <p:nvPr/>
          </p:nvSpPr>
          <p:spPr>
            <a:xfrm>
              <a:off x="-1" y="1043953"/>
              <a:ext cx="1369071" cy="676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>
                <a:lnSpc>
                  <a:spcPct val="97944"/>
                </a:lnSpc>
                <a:defRPr sz="15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Российское</a:t>
              </a:r>
            </a:p>
            <a:p>
              <a:pPr>
                <a:lnSpc>
                  <a:spcPct val="97944"/>
                </a:lnSpc>
                <a:defRPr sz="15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общество</a:t>
              </a:r>
            </a:p>
            <a:p>
              <a:pPr>
                <a:lnSpc>
                  <a:spcPct val="97944"/>
                </a:lnSpc>
                <a:defRPr sz="1500">
                  <a:latin typeface="Montserrat SemiBold"/>
                  <a:ea typeface="Montserrat SemiBold"/>
                  <a:cs typeface="Montserrat SemiBold"/>
                  <a:sym typeface="Montserrat SemiBold"/>
                </a:defRPr>
              </a:pPr>
              <a:r>
                <a:t>Знание</a:t>
              </a:r>
            </a:p>
          </p:txBody>
        </p:sp>
      </p:grpSp>
      <p:sp>
        <p:nvSpPr>
          <p:cNvPr id="169" name="Google Shape;124;p4"/>
          <p:cNvSpPr txBox="1"/>
          <p:nvPr/>
        </p:nvSpPr>
        <p:spPr>
          <a:xfrm>
            <a:off x="655272" y="693092"/>
            <a:ext cx="13825871" cy="184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37000"/>
              </a:lnSpc>
              <a:defRPr sz="4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>
              <a:lnSpc>
                <a:spcPct val="100000"/>
              </a:lnSpc>
            </a:pPr>
            <a:endParaRPr lang="ru-RU" sz="6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0" name="Google Shape;125;p4"/>
          <p:cNvSpPr txBox="1"/>
          <p:nvPr/>
        </p:nvSpPr>
        <p:spPr>
          <a:xfrm>
            <a:off x="655272" y="2727210"/>
            <a:ext cx="15860185" cy="72019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sz="3900">
                <a:latin typeface="Calibri"/>
                <a:ea typeface="Calibri"/>
                <a:cs typeface="Calibri"/>
                <a:sym typeface="Calibri"/>
              </a:defRPr>
            </a:pPr>
            <a:r>
              <a:rPr lang="ru-RU" sz="3600" b="1" dirty="0">
                <a:highlight>
                  <a:srgbClr val="00FF00"/>
                </a:highlight>
              </a:rPr>
              <a:t>Зеленый уровень – низкий риск. </a:t>
            </a:r>
            <a:r>
              <a:rPr lang="ru-RU" sz="3600" dirty="0"/>
              <a:t>Ученик демонстрирует стресс, усталость, неудачи, конфликт, но без суицидальных мыслей. Рекомендации – направление к школьному психологу, наблюдение, поддержка, беседы.</a:t>
            </a:r>
          </a:p>
          <a:p>
            <a:pPr>
              <a:defRPr sz="3900">
                <a:latin typeface="Calibri"/>
                <a:ea typeface="Calibri"/>
                <a:cs typeface="Calibri"/>
                <a:sym typeface="Calibri"/>
              </a:defRPr>
            </a:pPr>
            <a:endParaRPr lang="ru-RU" sz="3600" dirty="0"/>
          </a:p>
          <a:p>
            <a:pPr>
              <a:defRPr sz="3900">
                <a:latin typeface="Calibri"/>
                <a:ea typeface="Calibri"/>
                <a:cs typeface="Calibri"/>
                <a:sym typeface="Calibri"/>
              </a:defRPr>
            </a:pPr>
            <a:r>
              <a:rPr lang="ru-RU" sz="3600" b="1" dirty="0">
                <a:highlight>
                  <a:srgbClr val="FFFF00"/>
                </a:highlight>
              </a:rPr>
              <a:t>Желтый уровень – средний риск. </a:t>
            </a:r>
            <a:r>
              <a:rPr lang="ru-RU" sz="3600" dirty="0"/>
              <a:t>Присутствуют суицидальные высказывания, намеки, риски. Рекомендации – продолжать наблюдение, поддержку, беседы, информирование администрации и родителей, при необходимости, направление к психиатру, психотерапевту.</a:t>
            </a:r>
          </a:p>
          <a:p>
            <a:pPr>
              <a:defRPr sz="3900">
                <a:latin typeface="Calibri"/>
                <a:ea typeface="Calibri"/>
                <a:cs typeface="Calibri"/>
                <a:sym typeface="Calibri"/>
              </a:defRPr>
            </a:pPr>
            <a:endParaRPr lang="ru-RU" sz="3600" dirty="0"/>
          </a:p>
          <a:p>
            <a:pPr>
              <a:defRPr sz="3900">
                <a:latin typeface="Calibri"/>
                <a:ea typeface="Calibri"/>
                <a:cs typeface="Calibri"/>
                <a:sym typeface="Calibri"/>
              </a:defRPr>
            </a:pPr>
            <a:r>
              <a:rPr lang="ru-RU" sz="3600" b="1" dirty="0">
                <a:highlight>
                  <a:srgbClr val="FF0000"/>
                </a:highlight>
              </a:rPr>
              <a:t>Красный уровень – высокий риск. </a:t>
            </a:r>
            <a:r>
              <a:rPr lang="ru-RU" sz="3600" dirty="0"/>
              <a:t>Есть конкретные планы или уже предпринятые действия. Рекомендации – не оставлять подростка одного, установить контакт и удерживать разговор, убрать опасные предметы, вызвать экстренные службы, сообщить администрации, родителям, документировать. 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0A22CBA3-E881-BEE7-ACDC-0143EB901D33}"/>
              </a:ext>
            </a:extLst>
          </p:cNvPr>
          <p:cNvSpPr/>
          <p:nvPr/>
        </p:nvSpPr>
        <p:spPr>
          <a:xfrm>
            <a:off x="2135137" y="357818"/>
            <a:ext cx="12900454" cy="1736641"/>
          </a:xfrm>
          <a:prstGeom prst="roundRect">
            <a:avLst/>
          </a:prstGeom>
          <a:solidFill>
            <a:srgbClr val="4DC5F4"/>
          </a:solidFill>
          <a:ln w="25400" cap="flat">
            <a:solidFill>
              <a:srgbClr val="4DC5F4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lvl="1" algn="ctr"/>
            <a:r>
              <a:rPr kumimoji="0" lang="ru-RU" sz="4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Алгоритм действий при выявлении риска (модель «Светофор»)</a:t>
            </a:r>
          </a:p>
        </p:txBody>
      </p:sp>
    </p:spTree>
    <p:extLst>
      <p:ext uri="{BB962C8B-B14F-4D97-AF65-F5344CB8AC3E}">
        <p14:creationId xmlns:p14="http://schemas.microsoft.com/office/powerpoint/2010/main" val="903978552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C5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" name="Google Shape;103;p2"/>
          <p:cNvGrpSpPr/>
          <p:nvPr/>
        </p:nvGrpSpPr>
        <p:grpSpPr>
          <a:xfrm>
            <a:off x="15890231" y="476163"/>
            <a:ext cx="1369070" cy="1669658"/>
            <a:chOff x="0" y="0"/>
            <a:chExt cx="1369069" cy="1669656"/>
          </a:xfrm>
        </p:grpSpPr>
        <p:pic>
          <p:nvPicPr>
            <p:cNvPr id="207" name="Google Shape;104;p2" descr="Google Shape;104;p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-1"/>
              <a:ext cx="843713" cy="84989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08" name="Google Shape;105;p2"/>
            <p:cNvSpPr txBox="1"/>
            <p:nvPr/>
          </p:nvSpPr>
          <p:spPr>
            <a:xfrm>
              <a:off x="-1" y="1036810"/>
              <a:ext cx="1369071" cy="63284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>
                <a:lnSpc>
                  <a:spcPct val="97944"/>
                </a:lnSpc>
                <a:defRPr sz="1500"/>
              </a:pPr>
              <a:r>
                <a:t>Российское</a:t>
              </a:r>
            </a:p>
            <a:p>
              <a:pPr>
                <a:lnSpc>
                  <a:spcPct val="97944"/>
                </a:lnSpc>
                <a:defRPr sz="1500"/>
              </a:pPr>
              <a:r>
                <a:t>общество</a:t>
              </a:r>
            </a:p>
            <a:p>
              <a:pPr>
                <a:lnSpc>
                  <a:spcPct val="97944"/>
                </a:lnSpc>
                <a:defRPr sz="1500"/>
              </a:pPr>
              <a:r>
                <a:t>Знание</a:t>
              </a:r>
            </a:p>
          </p:txBody>
        </p:sp>
      </p:grpSp>
      <p:sp>
        <p:nvSpPr>
          <p:cNvPr id="211" name="О ГЕНДЕРНОМ ВОСПИТАНИИ ДЕТЕЙ В СЕМЬЕ"/>
          <p:cNvSpPr txBox="1"/>
          <p:nvPr/>
        </p:nvSpPr>
        <p:spPr>
          <a:xfrm>
            <a:off x="2377708" y="-94775"/>
            <a:ext cx="13047584" cy="11308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indent="342900" algn="just">
              <a:defRPr sz="4500" b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6600" b="1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Основные меры профилактики</a:t>
            </a:r>
            <a:endParaRPr lang="ru-RU" sz="6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C26ECD68-A868-B62B-3175-1F7BB623AA67}"/>
              </a:ext>
            </a:extLst>
          </p:cNvPr>
          <p:cNvSpPr/>
          <p:nvPr/>
        </p:nvSpPr>
        <p:spPr>
          <a:xfrm>
            <a:off x="617837" y="1468012"/>
            <a:ext cx="7685903" cy="8202271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1. Психологическое просвещение: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	</a:t>
            </a:r>
            <a:r>
              <a:rPr kumimoji="0" lang="ru-RU" sz="40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•	беседы о ценности жизни и способах преодоления трудностей;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0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	•	формирование навыков стрессоустойчивости;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0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	•	обучение педагогов и родителей распознаванию тревожных сигналов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 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41029862-517D-9C1E-8FD4-0F910F5B398C}"/>
              </a:ext>
            </a:extLst>
          </p:cNvPr>
          <p:cNvSpPr/>
          <p:nvPr/>
        </p:nvSpPr>
        <p:spPr>
          <a:xfrm>
            <a:off x="9662987" y="2542537"/>
            <a:ext cx="8007176" cy="6231489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2. Поддерживающая среда в школе: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0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	•	атмосфера доверия и безопасности;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0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	•	профилактика </a:t>
            </a:r>
            <a:r>
              <a:rPr kumimoji="0" lang="ru-RU" sz="400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буллинга</a:t>
            </a:r>
            <a:r>
              <a:rPr kumimoji="0" lang="ru-RU" sz="40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 и дискриминации;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0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	•	развитие позитивного взаимодействия между сверстниками.</a:t>
            </a:r>
          </a:p>
        </p:txBody>
      </p:sp>
    </p:spTree>
    <p:extLst>
      <p:ext uri="{BB962C8B-B14F-4D97-AF65-F5344CB8AC3E}">
        <p14:creationId xmlns:p14="http://schemas.microsoft.com/office/powerpoint/2010/main" val="4103213702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C5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" name="Google Shape;103;p2"/>
          <p:cNvGrpSpPr/>
          <p:nvPr/>
        </p:nvGrpSpPr>
        <p:grpSpPr>
          <a:xfrm>
            <a:off x="15890231" y="476163"/>
            <a:ext cx="1369070" cy="1669658"/>
            <a:chOff x="0" y="0"/>
            <a:chExt cx="1369069" cy="1669656"/>
          </a:xfrm>
        </p:grpSpPr>
        <p:pic>
          <p:nvPicPr>
            <p:cNvPr id="207" name="Google Shape;104;p2" descr="Google Shape;104;p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-1"/>
              <a:ext cx="843713" cy="84989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08" name="Google Shape;105;p2"/>
            <p:cNvSpPr txBox="1"/>
            <p:nvPr/>
          </p:nvSpPr>
          <p:spPr>
            <a:xfrm>
              <a:off x="-1" y="1036810"/>
              <a:ext cx="1369071" cy="63284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>
                <a:lnSpc>
                  <a:spcPct val="97944"/>
                </a:lnSpc>
                <a:defRPr sz="1500"/>
              </a:pPr>
              <a:r>
                <a:t>Российское</a:t>
              </a:r>
            </a:p>
            <a:p>
              <a:pPr>
                <a:lnSpc>
                  <a:spcPct val="97944"/>
                </a:lnSpc>
                <a:defRPr sz="1500"/>
              </a:pPr>
              <a:r>
                <a:t>общество</a:t>
              </a:r>
            </a:p>
            <a:p>
              <a:pPr>
                <a:lnSpc>
                  <a:spcPct val="97944"/>
                </a:lnSpc>
                <a:defRPr sz="1500"/>
              </a:pPr>
              <a:r>
                <a:t>Знание</a:t>
              </a:r>
            </a:p>
          </p:txBody>
        </p:sp>
      </p:grpSp>
      <p:sp>
        <p:nvSpPr>
          <p:cNvPr id="211" name="О ГЕНДЕРНОМ ВОСПИТАНИИ ДЕТЕЙ В СЕМЬЕ"/>
          <p:cNvSpPr txBox="1"/>
          <p:nvPr/>
        </p:nvSpPr>
        <p:spPr>
          <a:xfrm>
            <a:off x="2377708" y="-94775"/>
            <a:ext cx="13047584" cy="11308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indent="342900" algn="just">
              <a:defRPr sz="4500" b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6600" b="1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Основные меры профилактики</a:t>
            </a:r>
            <a:endParaRPr lang="ru-RU" sz="6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C26ECD68-A868-B62B-3175-1F7BB623AA67}"/>
              </a:ext>
            </a:extLst>
          </p:cNvPr>
          <p:cNvSpPr/>
          <p:nvPr/>
        </p:nvSpPr>
        <p:spPr>
          <a:xfrm>
            <a:off x="617837" y="2112884"/>
            <a:ext cx="7685903" cy="6912526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3. Развитие ресурсов подростков: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0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	•	поддержка успехов в учебе, спорте, творчестве;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0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	•	вовлечение в кружки, секции, волонтерство;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0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	•	укрепление чувства принадлежности к коллективу.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41029862-517D-9C1E-8FD4-0F910F5B398C}"/>
              </a:ext>
            </a:extLst>
          </p:cNvPr>
          <p:cNvSpPr/>
          <p:nvPr/>
        </p:nvSpPr>
        <p:spPr>
          <a:xfrm>
            <a:off x="9662987" y="2202019"/>
            <a:ext cx="8007176" cy="6912526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4. Работа с семьей: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0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	•	повышение психологической грамотности родителей;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0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	•	вовлечение семьи в профилактические программы;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0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	•	консультирование по вопросам эмоциональной поддержки ребенка.</a:t>
            </a:r>
          </a:p>
        </p:txBody>
      </p:sp>
    </p:spTree>
    <p:extLst>
      <p:ext uri="{BB962C8B-B14F-4D97-AF65-F5344CB8AC3E}">
        <p14:creationId xmlns:p14="http://schemas.microsoft.com/office/powerpoint/2010/main" val="3763223654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Google Shape;120;p4"/>
          <p:cNvGrpSpPr/>
          <p:nvPr/>
        </p:nvGrpSpPr>
        <p:grpSpPr>
          <a:xfrm>
            <a:off x="16093600" y="523461"/>
            <a:ext cx="1369070" cy="1720354"/>
            <a:chOff x="0" y="0"/>
            <a:chExt cx="1369069" cy="1720353"/>
          </a:xfrm>
        </p:grpSpPr>
        <p:pic>
          <p:nvPicPr>
            <p:cNvPr id="165" name="Google Shape;121;p4" descr="Google Shape;121;p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-1"/>
              <a:ext cx="843713" cy="84989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66" name="Google Shape;122;p4"/>
            <p:cNvSpPr txBox="1"/>
            <p:nvPr/>
          </p:nvSpPr>
          <p:spPr>
            <a:xfrm>
              <a:off x="-1" y="1043953"/>
              <a:ext cx="1369071" cy="676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>
                <a:lnSpc>
                  <a:spcPct val="97944"/>
                </a:lnSpc>
                <a:defRPr sz="15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Российское</a:t>
              </a:r>
            </a:p>
            <a:p>
              <a:pPr>
                <a:lnSpc>
                  <a:spcPct val="97944"/>
                </a:lnSpc>
                <a:defRPr sz="15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общество</a:t>
              </a:r>
            </a:p>
            <a:p>
              <a:pPr>
                <a:lnSpc>
                  <a:spcPct val="97944"/>
                </a:lnSpc>
                <a:defRPr sz="1500">
                  <a:latin typeface="Montserrat SemiBold"/>
                  <a:ea typeface="Montserrat SemiBold"/>
                  <a:cs typeface="Montserrat SemiBold"/>
                  <a:sym typeface="Montserrat SemiBold"/>
                </a:defRPr>
              </a:pPr>
              <a:r>
                <a:t>Знание</a:t>
              </a:r>
            </a:p>
          </p:txBody>
        </p:sp>
      </p:grpSp>
      <p:sp>
        <p:nvSpPr>
          <p:cNvPr id="170" name="Google Shape;125;p4"/>
          <p:cNvSpPr txBox="1"/>
          <p:nvPr/>
        </p:nvSpPr>
        <p:spPr>
          <a:xfrm>
            <a:off x="556055" y="2243816"/>
            <a:ext cx="17175890" cy="79098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algn="just"/>
            <a:r>
              <a:rPr lang="ru-RU" sz="3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Относитесь к любым сигналам всерьез.</a:t>
            </a:r>
            <a:endParaRPr lang="ru-RU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ru-RU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Любой намек или высказывание о нежелании жить — это сигнал тревоги. Лучше проявить бдительность и поддержать, чем недооценить риск. </a:t>
            </a:r>
            <a:r>
              <a:rPr lang="ru-RU" sz="3600" kern="1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 исключайте вероятность, что человек действительно может решиться на попытку. </a:t>
            </a:r>
            <a:r>
              <a:rPr lang="ru-RU" sz="3600" u="sng" kern="1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Действуйте так, как если бы риск был реален.</a:t>
            </a:r>
            <a:endParaRPr lang="ru-RU" sz="3600" kern="100" dirty="0">
              <a:effectLst/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ru-RU" sz="3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Общайтесь открыто и поддерживающе.</a:t>
            </a:r>
            <a:endParaRPr lang="ru-RU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•Спрашивайте о самочувствии и переживаниях.</a:t>
            </a:r>
          </a:p>
          <a:p>
            <a:pPr algn="just"/>
            <a:r>
              <a:rPr lang="ru-RU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•Обсуждайте будущее, помогайте строить простые, посильные планы.</a:t>
            </a:r>
          </a:p>
          <a:p>
            <a:pPr algn="just"/>
            <a:r>
              <a:rPr lang="ru-RU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•Не обвиняйте в «вечно недовольном виде», лучше покажите ему/ей позитивные стороны и ресурсы его/ее личности. </a:t>
            </a:r>
          </a:p>
          <a:p>
            <a:pPr algn="just"/>
            <a:r>
              <a:rPr lang="ru-RU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•Делайте акцент на возможностях и сильных сторонах, напоминая о ценности человека.</a:t>
            </a:r>
          </a:p>
          <a:p>
            <a:pPr algn="just"/>
            <a:r>
              <a:rPr lang="ru-RU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•Избегайте сравнений с другими или обвинений — они усиливают чувство собственной несостоятельности.</a:t>
            </a: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668F071E-8F9D-4498-EE15-A38618B3C404}"/>
              </a:ext>
            </a:extLst>
          </p:cNvPr>
          <p:cNvSpPr/>
          <p:nvPr/>
        </p:nvSpPr>
        <p:spPr>
          <a:xfrm>
            <a:off x="454626" y="527936"/>
            <a:ext cx="14645330" cy="1464226"/>
          </a:xfrm>
          <a:prstGeom prst="roundRect">
            <a:avLst/>
          </a:prstGeom>
          <a:solidFill>
            <a:srgbClr val="4DC5F4"/>
          </a:solidFill>
          <a:ln w="25400" cap="flat">
            <a:solidFill>
              <a:srgbClr val="4DC5F4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Рекомендации для родственников и близких человека с суицидальными мыслями</a:t>
            </a:r>
          </a:p>
        </p:txBody>
      </p:sp>
    </p:spTree>
    <p:extLst>
      <p:ext uri="{BB962C8B-B14F-4D97-AF65-F5344CB8AC3E}">
        <p14:creationId xmlns:p14="http://schemas.microsoft.com/office/powerpoint/2010/main" val="2764746923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Google Shape;120;p4"/>
          <p:cNvGrpSpPr/>
          <p:nvPr/>
        </p:nvGrpSpPr>
        <p:grpSpPr>
          <a:xfrm>
            <a:off x="16093600" y="523461"/>
            <a:ext cx="1369070" cy="1720354"/>
            <a:chOff x="0" y="0"/>
            <a:chExt cx="1369069" cy="1720353"/>
          </a:xfrm>
        </p:grpSpPr>
        <p:pic>
          <p:nvPicPr>
            <p:cNvPr id="165" name="Google Shape;121;p4" descr="Google Shape;121;p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-1"/>
              <a:ext cx="843713" cy="84989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66" name="Google Shape;122;p4"/>
            <p:cNvSpPr txBox="1"/>
            <p:nvPr/>
          </p:nvSpPr>
          <p:spPr>
            <a:xfrm>
              <a:off x="-1" y="1043953"/>
              <a:ext cx="1369071" cy="676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>
                <a:lnSpc>
                  <a:spcPct val="97944"/>
                </a:lnSpc>
                <a:defRPr sz="15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Российское</a:t>
              </a:r>
            </a:p>
            <a:p>
              <a:pPr>
                <a:lnSpc>
                  <a:spcPct val="97944"/>
                </a:lnSpc>
                <a:defRPr sz="15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общество</a:t>
              </a:r>
            </a:p>
            <a:p>
              <a:pPr>
                <a:lnSpc>
                  <a:spcPct val="97944"/>
                </a:lnSpc>
                <a:defRPr sz="1500">
                  <a:latin typeface="Montserrat SemiBold"/>
                  <a:ea typeface="Montserrat SemiBold"/>
                  <a:cs typeface="Montserrat SemiBold"/>
                  <a:sym typeface="Montserrat SemiBold"/>
                </a:defRPr>
              </a:pPr>
              <a:r>
                <a:t>Знание</a:t>
              </a:r>
            </a:p>
          </p:txBody>
        </p:sp>
      </p:grpSp>
      <p:sp>
        <p:nvSpPr>
          <p:cNvPr id="170" name="Google Shape;125;p4"/>
          <p:cNvSpPr txBox="1"/>
          <p:nvPr/>
        </p:nvSpPr>
        <p:spPr>
          <a:xfrm>
            <a:off x="556055" y="2243816"/>
            <a:ext cx="17175890" cy="7848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algn="just"/>
            <a:r>
              <a:rPr lang="ru-RU" sz="3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Установите заботливые взаимоотношения.</a:t>
            </a:r>
            <a:endParaRPr lang="ru-RU" sz="3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3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•Поддержка важна не только словами, но и присутствием, вниманием, невербальными сигналами.</a:t>
            </a:r>
          </a:p>
          <a:p>
            <a:pPr algn="just"/>
            <a:r>
              <a:rPr lang="ru-RU" sz="3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•Будьте слушателем, а не судьей: дайте возможность выговориться и выразить чувства.</a:t>
            </a:r>
          </a:p>
          <a:p>
            <a:pPr algn="just"/>
            <a:r>
              <a:rPr lang="ru-RU" sz="3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•Иногда достаточно просто побыть рядом в молчании, чтобы человек почувствовал принятие.</a:t>
            </a:r>
          </a:p>
          <a:p>
            <a:pPr algn="just"/>
            <a:endParaRPr lang="ru-RU" sz="3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3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Люди с суицидальными мыслями особенно страдают от сильного чувства отчуждения. </a:t>
            </a:r>
            <a:r>
              <a:rPr lang="ru-RU" sz="34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Они нуждаются в обсуждении </a:t>
            </a:r>
            <a:r>
              <a:rPr lang="ru-RU" sz="3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своей боли, фрустрации и того, о чем говорят. Вы можете оказать неоценимую помощь, выслушав слова, выражающие чувства этого человека, будь то печаль, вина, страх или гнев. </a:t>
            </a:r>
          </a:p>
          <a:p>
            <a:pPr algn="just"/>
            <a:r>
              <a:rPr lang="ru-RU" sz="3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Избегайте споров и пустых утешений.</a:t>
            </a:r>
            <a:endParaRPr lang="ru-RU" sz="3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3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 спорьте и не демонстрируйте шока от услышанного. Избегайте фраз вроде: «у всех такие проблемы» или «возьми себя в руки», они звучат как обесценивание. Гораздо важнее помочь искать альтернативные пути решения.</a:t>
            </a: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668F071E-8F9D-4498-EE15-A38618B3C404}"/>
              </a:ext>
            </a:extLst>
          </p:cNvPr>
          <p:cNvSpPr/>
          <p:nvPr/>
        </p:nvSpPr>
        <p:spPr>
          <a:xfrm>
            <a:off x="454626" y="527936"/>
            <a:ext cx="14645330" cy="1464226"/>
          </a:xfrm>
          <a:prstGeom prst="roundRect">
            <a:avLst/>
          </a:prstGeom>
          <a:solidFill>
            <a:srgbClr val="4DC5F4"/>
          </a:solidFill>
          <a:ln w="25400" cap="flat">
            <a:solidFill>
              <a:srgbClr val="4DC5F4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Рекомендации для родственников и близких человека с суицидальными мыслями</a:t>
            </a:r>
          </a:p>
        </p:txBody>
      </p:sp>
    </p:spTree>
    <p:extLst>
      <p:ext uri="{BB962C8B-B14F-4D97-AF65-F5344CB8AC3E}">
        <p14:creationId xmlns:p14="http://schemas.microsoft.com/office/powerpoint/2010/main" val="3484192682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Google Shape;120;p4"/>
          <p:cNvGrpSpPr/>
          <p:nvPr/>
        </p:nvGrpSpPr>
        <p:grpSpPr>
          <a:xfrm>
            <a:off x="16093600" y="523461"/>
            <a:ext cx="1369070" cy="1720354"/>
            <a:chOff x="0" y="0"/>
            <a:chExt cx="1369069" cy="1720353"/>
          </a:xfrm>
        </p:grpSpPr>
        <p:pic>
          <p:nvPicPr>
            <p:cNvPr id="165" name="Google Shape;121;p4" descr="Google Shape;121;p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-1"/>
              <a:ext cx="843713" cy="84989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66" name="Google Shape;122;p4"/>
            <p:cNvSpPr txBox="1"/>
            <p:nvPr/>
          </p:nvSpPr>
          <p:spPr>
            <a:xfrm>
              <a:off x="-1" y="1043953"/>
              <a:ext cx="1369071" cy="676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>
                <a:lnSpc>
                  <a:spcPct val="97944"/>
                </a:lnSpc>
                <a:defRPr sz="15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Российское</a:t>
              </a:r>
            </a:p>
            <a:p>
              <a:pPr>
                <a:lnSpc>
                  <a:spcPct val="97944"/>
                </a:lnSpc>
                <a:defRPr sz="15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общество</a:t>
              </a:r>
            </a:p>
            <a:p>
              <a:pPr>
                <a:lnSpc>
                  <a:spcPct val="97944"/>
                </a:lnSpc>
                <a:defRPr sz="1500">
                  <a:latin typeface="Montserrat SemiBold"/>
                  <a:ea typeface="Montserrat SemiBold"/>
                  <a:cs typeface="Montserrat SemiBold"/>
                  <a:sym typeface="Montserrat SemiBold"/>
                </a:defRPr>
              </a:pPr>
              <a:r>
                <a:t>Знание</a:t>
              </a:r>
            </a:p>
          </p:txBody>
        </p:sp>
      </p:grpSp>
      <p:sp>
        <p:nvSpPr>
          <p:cNvPr id="170" name="Google Shape;125;p4"/>
          <p:cNvSpPr txBox="1"/>
          <p:nvPr/>
        </p:nvSpPr>
        <p:spPr>
          <a:xfrm>
            <a:off x="556055" y="2243816"/>
            <a:ext cx="17175890" cy="79934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3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Поддерживайте надежду.</a:t>
            </a:r>
            <a:endParaRPr lang="ru-RU" sz="3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3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Напоминайте, что кризис — временное состояние, и выход есть всегда. Важно внушать мысль, что трудности можно преодолеть, а жизнь может меняться к лучшему.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3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Вносите в жизнь разнообразие.</a:t>
            </a:r>
            <a:endParaRPr lang="ru-RU" sz="3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3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Предлагайте новые занятия: прогулки, спорт, поездки, хобби, участие в интересных мероприятиях. Забота о домашнем животном тоже может стать источником энергии и смысла.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3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7. Следите за режимом дня.</a:t>
            </a:r>
            <a:endParaRPr lang="ru-RU" sz="3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3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Помогайте близкому наладить сон, питание, отдых на свежем воздухе, физическую активность. Поддержание физического здоровья снижает уровень депрессии.</a:t>
            </a: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668F071E-8F9D-4498-EE15-A38618B3C404}"/>
              </a:ext>
            </a:extLst>
          </p:cNvPr>
          <p:cNvSpPr/>
          <p:nvPr/>
        </p:nvSpPr>
        <p:spPr>
          <a:xfrm>
            <a:off x="454626" y="527936"/>
            <a:ext cx="14645330" cy="1464226"/>
          </a:xfrm>
          <a:prstGeom prst="roundRect">
            <a:avLst/>
          </a:prstGeom>
          <a:solidFill>
            <a:srgbClr val="4DC5F4"/>
          </a:solidFill>
          <a:ln w="25400" cap="flat">
            <a:solidFill>
              <a:srgbClr val="4DC5F4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Рекомендации для родственников и близких человека с суицидальными мыслями</a:t>
            </a:r>
          </a:p>
        </p:txBody>
      </p:sp>
    </p:spTree>
    <p:extLst>
      <p:ext uri="{BB962C8B-B14F-4D97-AF65-F5344CB8AC3E}">
        <p14:creationId xmlns:p14="http://schemas.microsoft.com/office/powerpoint/2010/main" val="4050325906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Google Shape;120;p4"/>
          <p:cNvGrpSpPr/>
          <p:nvPr/>
        </p:nvGrpSpPr>
        <p:grpSpPr>
          <a:xfrm>
            <a:off x="16093600" y="523461"/>
            <a:ext cx="1369070" cy="1720354"/>
            <a:chOff x="0" y="0"/>
            <a:chExt cx="1369069" cy="1720353"/>
          </a:xfrm>
        </p:grpSpPr>
        <p:pic>
          <p:nvPicPr>
            <p:cNvPr id="165" name="Google Shape;121;p4" descr="Google Shape;121;p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-1"/>
              <a:ext cx="843713" cy="84989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66" name="Google Shape;122;p4"/>
            <p:cNvSpPr txBox="1"/>
            <p:nvPr/>
          </p:nvSpPr>
          <p:spPr>
            <a:xfrm>
              <a:off x="-1" y="1043953"/>
              <a:ext cx="1369071" cy="676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>
                <a:lnSpc>
                  <a:spcPct val="97944"/>
                </a:lnSpc>
                <a:defRPr sz="15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Российское</a:t>
              </a:r>
            </a:p>
            <a:p>
              <a:pPr>
                <a:lnSpc>
                  <a:spcPct val="97944"/>
                </a:lnSpc>
                <a:defRPr sz="15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общество</a:t>
              </a:r>
            </a:p>
            <a:p>
              <a:pPr>
                <a:lnSpc>
                  <a:spcPct val="97944"/>
                </a:lnSpc>
                <a:defRPr sz="1500">
                  <a:latin typeface="Montserrat SemiBold"/>
                  <a:ea typeface="Montserrat SemiBold"/>
                  <a:cs typeface="Montserrat SemiBold"/>
                  <a:sym typeface="Montserrat SemiBold"/>
                </a:defRPr>
              </a:pPr>
              <a:r>
                <a:t>Знание</a:t>
              </a:r>
            </a:p>
          </p:txBody>
        </p:sp>
      </p:grpSp>
      <p:sp>
        <p:nvSpPr>
          <p:cNvPr id="170" name="Google Shape;125;p4"/>
          <p:cNvSpPr txBox="1"/>
          <p:nvPr/>
        </p:nvSpPr>
        <p:spPr>
          <a:xfrm>
            <a:off x="556055" y="2762800"/>
            <a:ext cx="16718691" cy="68986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8. Не оставляйте одного в ситуации высокого риска.</a:t>
            </a:r>
            <a:endParaRPr lang="ru-RU" sz="4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Если опасность особенно велика, обеспечьте постоянное присутствие рядом — свое или других людей. В критический момент важно немедленно вызвать медицинскую помощь.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9. Обращайтесь к специалистам.</a:t>
            </a:r>
            <a:endParaRPr lang="ru-RU" sz="4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Психологи, психотерапевты и психиатры обладают опытом и методами, позволяющими снизить риск и поддержать человека в кризисе.</a:t>
            </a: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668F071E-8F9D-4498-EE15-A38618B3C404}"/>
              </a:ext>
            </a:extLst>
          </p:cNvPr>
          <p:cNvSpPr/>
          <p:nvPr/>
        </p:nvSpPr>
        <p:spPr>
          <a:xfrm>
            <a:off x="454626" y="527936"/>
            <a:ext cx="14645330" cy="1464226"/>
          </a:xfrm>
          <a:prstGeom prst="roundRect">
            <a:avLst/>
          </a:prstGeom>
          <a:solidFill>
            <a:srgbClr val="4DC5F4"/>
          </a:solidFill>
          <a:ln w="25400" cap="flat">
            <a:solidFill>
              <a:srgbClr val="4DC5F4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Рекомендации для родственников и близких человека с суицидальными мыслями</a:t>
            </a:r>
          </a:p>
        </p:txBody>
      </p:sp>
    </p:spTree>
    <p:extLst>
      <p:ext uri="{BB962C8B-B14F-4D97-AF65-F5344CB8AC3E}">
        <p14:creationId xmlns:p14="http://schemas.microsoft.com/office/powerpoint/2010/main" val="1017915934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C954DA00-2C18-E5F0-9ACB-DE67E0095F96}"/>
              </a:ext>
            </a:extLst>
          </p:cNvPr>
          <p:cNvSpPr/>
          <p:nvPr/>
        </p:nvSpPr>
        <p:spPr>
          <a:xfrm>
            <a:off x="1289758" y="835940"/>
            <a:ext cx="14630400" cy="8615120"/>
          </a:xfrm>
          <a:prstGeom prst="roundRect">
            <a:avLst/>
          </a:prstGeom>
          <a:solidFill>
            <a:srgbClr val="4DC5F4"/>
          </a:solidFill>
          <a:ln w="25400" cap="flat">
            <a:solidFill>
              <a:srgbClr val="4DC5F4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50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Коллеги, мы не можем полностью исключить риск суицидов среди подростков, но в наших силах — </a:t>
            </a:r>
            <a:r>
              <a:rPr kumimoji="0" lang="ru-RU" sz="5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вовремя увидеть первые тревожные сигналы, быть рядом и создавать атмосферу, где подростку есть место для разговора о своих трудностях.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5000" b="1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50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rPr>
              <a:t>Профилактика — это не отдельная акция, а ежедневная работа: от педагогов до родителей. </a:t>
            </a:r>
          </a:p>
        </p:txBody>
      </p:sp>
      <p:grpSp>
        <p:nvGrpSpPr>
          <p:cNvPr id="167" name="Google Shape;120;p4"/>
          <p:cNvGrpSpPr/>
          <p:nvPr/>
        </p:nvGrpSpPr>
        <p:grpSpPr>
          <a:xfrm>
            <a:off x="16093600" y="523461"/>
            <a:ext cx="1369070" cy="1720354"/>
            <a:chOff x="0" y="0"/>
            <a:chExt cx="1369069" cy="1720353"/>
          </a:xfrm>
        </p:grpSpPr>
        <p:pic>
          <p:nvPicPr>
            <p:cNvPr id="165" name="Google Shape;121;p4" descr="Google Shape;121;p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-1"/>
              <a:ext cx="843713" cy="84989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66" name="Google Shape;122;p4"/>
            <p:cNvSpPr txBox="1"/>
            <p:nvPr/>
          </p:nvSpPr>
          <p:spPr>
            <a:xfrm>
              <a:off x="-1" y="1043953"/>
              <a:ext cx="1369071" cy="676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>
                <a:lnSpc>
                  <a:spcPct val="97944"/>
                </a:lnSpc>
                <a:defRPr sz="15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Российское</a:t>
              </a:r>
            </a:p>
            <a:p>
              <a:pPr>
                <a:lnSpc>
                  <a:spcPct val="97944"/>
                </a:lnSpc>
                <a:defRPr sz="15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t>общество</a:t>
              </a:r>
            </a:p>
            <a:p>
              <a:pPr>
                <a:lnSpc>
                  <a:spcPct val="97944"/>
                </a:lnSpc>
                <a:defRPr sz="1500">
                  <a:latin typeface="Montserrat SemiBold"/>
                  <a:ea typeface="Montserrat SemiBold"/>
                  <a:cs typeface="Montserrat SemiBold"/>
                  <a:sym typeface="Montserrat SemiBold"/>
                </a:defRPr>
              </a:pPr>
              <a:r>
                <a:t>Знание</a:t>
              </a:r>
            </a:p>
          </p:txBody>
        </p:sp>
      </p:grpSp>
      <p:sp>
        <p:nvSpPr>
          <p:cNvPr id="169" name="Google Shape;124;p4"/>
          <p:cNvSpPr txBox="1"/>
          <p:nvPr/>
        </p:nvSpPr>
        <p:spPr>
          <a:xfrm>
            <a:off x="2367842" y="2528154"/>
            <a:ext cx="13825871" cy="692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37000"/>
              </a:lnSpc>
              <a:defRPr sz="4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4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8594407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C5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лок-схема: альтернативный процесс 1">
            <a:extLst>
              <a:ext uri="{FF2B5EF4-FFF2-40B4-BE49-F238E27FC236}">
                <a16:creationId xmlns:a16="http://schemas.microsoft.com/office/drawing/2014/main" id="{4D389283-A27B-DD3D-F9C9-7FE0FB3B95F9}"/>
              </a:ext>
            </a:extLst>
          </p:cNvPr>
          <p:cNvSpPr/>
          <p:nvPr/>
        </p:nvSpPr>
        <p:spPr>
          <a:xfrm>
            <a:off x="2848705" y="4320494"/>
            <a:ext cx="12590585" cy="1646011"/>
          </a:xfrm>
          <a:prstGeom prst="flowChartAlternateProcess">
            <a:avLst/>
          </a:prstGeom>
          <a:solidFill>
            <a:schemeClr val="bg1"/>
          </a:solidFill>
          <a:ln w="25400" cap="flat">
            <a:solidFill>
              <a:schemeClr val="bg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grpSp>
        <p:nvGrpSpPr>
          <p:cNvPr id="215" name="Google Shape;179;p9"/>
          <p:cNvGrpSpPr/>
          <p:nvPr/>
        </p:nvGrpSpPr>
        <p:grpSpPr>
          <a:xfrm>
            <a:off x="16093600" y="523461"/>
            <a:ext cx="1369070" cy="1720354"/>
            <a:chOff x="0" y="0"/>
            <a:chExt cx="1369069" cy="1720353"/>
          </a:xfrm>
        </p:grpSpPr>
        <p:pic>
          <p:nvPicPr>
            <p:cNvPr id="213" name="Google Shape;180;p9" descr="Google Shape;180;p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-1"/>
              <a:ext cx="843713" cy="84989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14" name="Google Shape;181;p9"/>
            <p:cNvSpPr txBox="1"/>
            <p:nvPr/>
          </p:nvSpPr>
          <p:spPr>
            <a:xfrm>
              <a:off x="-1" y="1043953"/>
              <a:ext cx="1369071" cy="676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97944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5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rPr kumimoji="0" sz="15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"/>
                  <a:sym typeface="Montserrat"/>
                </a:rPr>
                <a:t>Российское</a:t>
              </a:r>
            </a:p>
            <a:p>
              <a:pPr marL="0" marR="0" lvl="0" indent="0" algn="l" defTabSz="914400" rtl="0" eaLnBrk="1" fontAlgn="auto" latinLnBrk="0" hangingPunct="0">
                <a:lnSpc>
                  <a:spcPct val="97944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500">
                  <a:latin typeface="Montserrat"/>
                  <a:ea typeface="Montserrat"/>
                  <a:cs typeface="Montserrat"/>
                  <a:sym typeface="Montserrat"/>
                </a:defRPr>
              </a:pPr>
              <a:r>
                <a:rPr kumimoji="0" sz="15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"/>
                  <a:sym typeface="Montserrat"/>
                </a:rPr>
                <a:t>общество</a:t>
              </a:r>
            </a:p>
            <a:p>
              <a:pPr marL="0" marR="0" lvl="0" indent="0" algn="l" defTabSz="914400" rtl="0" eaLnBrk="1" fontAlgn="auto" latinLnBrk="0" hangingPunct="0">
                <a:lnSpc>
                  <a:spcPct val="97944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500">
                  <a:latin typeface="Montserrat SemiBold"/>
                  <a:ea typeface="Montserrat SemiBold"/>
                  <a:cs typeface="Montserrat SemiBold"/>
                  <a:sym typeface="Montserrat SemiBold"/>
                </a:defRPr>
              </a:pPr>
              <a:r>
                <a:rPr kumimoji="0" sz="15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 SemiBold"/>
                  <a:sym typeface="Montserrat SemiBold"/>
                </a:rPr>
                <a:t>Знание</a:t>
              </a:r>
            </a:p>
          </p:txBody>
        </p:sp>
      </p:grpSp>
      <p:sp>
        <p:nvSpPr>
          <p:cNvPr id="217" name="Google Shape;183;p9"/>
          <p:cNvSpPr txBox="1"/>
          <p:nvPr/>
        </p:nvSpPr>
        <p:spPr>
          <a:xfrm>
            <a:off x="1417284" y="1279866"/>
            <a:ext cx="7949946" cy="4825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/>
            </a:pP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Times New Roman"/>
            </a:endParaRPr>
          </a:p>
        </p:txBody>
      </p:sp>
      <p:sp>
        <p:nvSpPr>
          <p:cNvPr id="219" name="Google Shape;185;p9"/>
          <p:cNvSpPr txBox="1"/>
          <p:nvPr/>
        </p:nvSpPr>
        <p:spPr>
          <a:xfrm>
            <a:off x="3031678" y="4476959"/>
            <a:ext cx="12224637" cy="1107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sz="4600" b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algn="ctr">
              <a:buNone/>
            </a:pPr>
            <a:r>
              <a:rPr lang="ru-RU" sz="7200" b="1" i="1" dirty="0">
                <a:latin typeface="Calibri" panose="020F0502020204030204" pitchFamily="34" charset="0"/>
                <a:cs typeface="Calibri" panose="020F0502020204030204" pitchFamily="34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70166317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820</TotalTime>
  <Words>1963</Words>
  <Application>Microsoft Office PowerPoint</Application>
  <PresentationFormat>Произвольный</PresentationFormat>
  <Paragraphs>255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1" baseType="lpstr">
      <vt:lpstr>Arial</vt:lpstr>
      <vt:lpstr>Calibri</vt:lpstr>
      <vt:lpstr>Montserrat</vt:lpstr>
      <vt:lpstr>Montserrat SemiBold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 Денисова</dc:creator>
  <cp:lastModifiedBy>Анна Денисова</cp:lastModifiedBy>
  <cp:revision>107</cp:revision>
  <dcterms:modified xsi:type="dcterms:W3CDTF">2025-09-09T09:15:12Z</dcterms:modified>
</cp:coreProperties>
</file>